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92" r:id="rId3"/>
    <p:sldId id="258" r:id="rId4"/>
    <p:sldId id="259" r:id="rId5"/>
    <p:sldId id="293" r:id="rId6"/>
    <p:sldId id="260" r:id="rId7"/>
    <p:sldId id="294" r:id="rId8"/>
    <p:sldId id="261" r:id="rId9"/>
    <p:sldId id="296" r:id="rId10"/>
    <p:sldId id="298" r:id="rId11"/>
    <p:sldId id="266" r:id="rId12"/>
    <p:sldId id="267" r:id="rId13"/>
    <p:sldId id="283" r:id="rId14"/>
    <p:sldId id="284" r:id="rId15"/>
    <p:sldId id="268" r:id="rId16"/>
    <p:sldId id="301" r:id="rId17"/>
    <p:sldId id="302" r:id="rId18"/>
    <p:sldId id="288" r:id="rId19"/>
    <p:sldId id="270" r:id="rId20"/>
    <p:sldId id="282" r:id="rId21"/>
    <p:sldId id="271" r:id="rId22"/>
    <p:sldId id="279" r:id="rId23"/>
    <p:sldId id="303" r:id="rId24"/>
    <p:sldId id="306" r:id="rId25"/>
    <p:sldId id="289" r:id="rId26"/>
    <p:sldId id="273" r:id="rId27"/>
    <p:sldId id="308" r:id="rId28"/>
    <p:sldId id="291" r:id="rId29"/>
    <p:sldId id="311" r:id="rId30"/>
    <p:sldId id="290" r:id="rId31"/>
    <p:sldId id="312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41"/>
    <p:restoredTop sz="91835"/>
  </p:normalViewPr>
  <p:slideViewPr>
    <p:cSldViewPr snapToGrid="0" snapToObjects="1">
      <p:cViewPr>
        <p:scale>
          <a:sx n="50" d="100"/>
          <a:sy n="50" d="100"/>
        </p:scale>
        <p:origin x="1800" y="92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92823-BE52-7047-9477-53F6632FCBE2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E30FD-19F0-B946-A2AF-9582D4BD4B8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31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30FD-19F0-B946-A2AF-9582D4BD4B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4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30FD-19F0-B946-A2AF-9582D4BD4B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29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DE30FD-19F0-B946-A2AF-9582D4BD4B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06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3A1A1-3871-4409-996E-B58B5279D957}" type="slidenum">
              <a:rPr lang="de-AT" smtClean="0">
                <a:solidFill>
                  <a:prstClr val="black"/>
                </a:solidFill>
              </a:rPr>
              <a:pPr/>
              <a:t>27</a:t>
            </a:fld>
            <a:endParaRPr lang="de-A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64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71A5A7-F6E3-5942-A1EE-518AE949B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DF96A27-C0D8-6A47-B373-4A97917E4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8A9D42-8F4F-8143-9207-50AEA8878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it-IT" smtClean="0"/>
              <a:t>24/10/18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1E511C-4F17-7845-88DA-CD9DF375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953C64-AD70-F443-BCB2-900B93E2B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3B496F3-2C75-9A4B-A8BC-FA1D5BA6D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238500"/>
            <a:ext cx="12192000" cy="36195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F4C1B84-6DF1-6147-AA57-0D6076AAC4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1644" y="4067748"/>
            <a:ext cx="1608712" cy="72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57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897342-0B16-0640-9E55-254FAC927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9DD8E2-B9B3-D34C-93F6-488A5DE52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7C96D5-0A90-CE4E-9E85-EE6FBC23B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it-IT" smtClean="0"/>
              <a:t>24/10/18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327E03-755B-074E-A1BB-2E868982B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328CFFB-72D3-8B43-8F71-ABF681D8C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F571CE8-D1CE-644D-8CF4-7FB956D21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238500"/>
            <a:ext cx="12192000" cy="36195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E55F408-CC02-A042-9DFD-BEF50A645E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6843" y="365125"/>
            <a:ext cx="1389135" cy="62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7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4AAA418-D499-7A4B-ACFD-6A8116FA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it-IT" smtClean="0"/>
              <a:t>24/10/18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999AC11-BD91-AF46-B566-EF38588F6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DB58589-D7BE-FF49-9CCB-C9DE93EC2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it-IT" smtClean="0"/>
              <a:t>‹N›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0C72C19-9BA6-834F-99FC-70F680831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3238500"/>
            <a:ext cx="12192000" cy="36195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6221C1E-32BD-304A-B962-4461A5FB9E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6843" y="365125"/>
            <a:ext cx="1389135" cy="62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9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204577D-7E0F-9D4C-B52C-6BD8BA61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1A14-3471-B14E-B6F5-4F2BDFA2B3F7}" type="datetimeFigureOut">
              <a:rPr lang="en-US" noProof="0" smtClean="0"/>
              <a:t>10/24/18</a:t>
            </a:fld>
            <a:endParaRPr lang="en-US" noProof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3E8A0F9-579B-C044-97C8-752FA056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7918901-07C8-C843-A867-5AAE12DF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71025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/>
          <a:lstStyle>
            <a:lvl1pPr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 numCol="2" spcCol="523240" anchor="t"/>
          <a:lstStyle>
            <a:lvl1pPr marL="571002" indent="-347767">
              <a:spcBef>
                <a:spcPts val="2672"/>
              </a:spcBef>
              <a:buSzPct val="171000"/>
              <a:defRPr sz="2250">
                <a:latin typeface="Gill Sans"/>
                <a:ea typeface="Gill Sans"/>
                <a:cs typeface="Gill Sans"/>
                <a:sym typeface="Gill Sans"/>
              </a:defRPr>
            </a:lvl1pPr>
            <a:lvl2pPr marL="883530" indent="-347767">
              <a:spcBef>
                <a:spcPts val="2672"/>
              </a:spcBef>
              <a:buSzPct val="171000"/>
              <a:defRPr sz="2250">
                <a:latin typeface="Gill Sans"/>
                <a:ea typeface="Gill Sans"/>
                <a:cs typeface="Gill Sans"/>
                <a:sym typeface="Gill Sans"/>
              </a:defRPr>
            </a:lvl2pPr>
            <a:lvl3pPr marL="1196057" indent="-347767">
              <a:spcBef>
                <a:spcPts val="2672"/>
              </a:spcBef>
              <a:buSzPct val="171000"/>
              <a:defRPr sz="2250">
                <a:latin typeface="Gill Sans"/>
                <a:ea typeface="Gill Sans"/>
                <a:cs typeface="Gill Sans"/>
                <a:sym typeface="Gill Sans"/>
              </a:defRPr>
            </a:lvl3pPr>
            <a:lvl4pPr marL="1508585" indent="-347767">
              <a:spcBef>
                <a:spcPts val="2672"/>
              </a:spcBef>
              <a:buSzPct val="171000"/>
              <a:defRPr sz="2250">
                <a:latin typeface="Gill Sans"/>
                <a:ea typeface="Gill Sans"/>
                <a:cs typeface="Gill Sans"/>
                <a:sym typeface="Gill Sans"/>
              </a:defRPr>
            </a:lvl4pPr>
            <a:lvl5pPr marL="1821113" indent="-347767">
              <a:spcBef>
                <a:spcPts val="2672"/>
              </a:spcBef>
              <a:buSzPct val="171000"/>
              <a:defRPr sz="225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29312" y="6509742"/>
            <a:ext cx="321469" cy="2589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66407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4AD3CDA-7A51-8343-8783-28B3CB35E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B36FF35-1E6E-E642-BC23-F48ADE9B0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noProof="0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44AFE7-CF9D-4947-BE18-6765AA6AD9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D1A14-3471-B14E-B6F5-4F2BDFA2B3F7}" type="datetimeFigureOut">
              <a:rPr lang="en-US" noProof="0" smtClean="0"/>
              <a:t>10/24/18</a:t>
            </a:fld>
            <a:endParaRPr lang="en-US" noProof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AF0B13-48CA-8744-985A-28BEE09BF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173D08-D55B-AE49-960D-30BB19B86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EDED2-D515-9C4C-AAB4-853E1EF420DA}" type="slidenum">
              <a:rPr lang="en-US" noProof="0" smtClean="0"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576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8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5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3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EC78BB-510C-A24E-BC31-4BCA582DE2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Dermatoscopy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inflammatory</a:t>
            </a:r>
            <a:r>
              <a:rPr lang="de-AT" dirty="0"/>
              <a:t> </a:t>
            </a:r>
            <a:r>
              <a:rPr lang="de-AT" dirty="0" err="1"/>
              <a:t>lesions</a:t>
            </a:r>
            <a:r>
              <a:rPr lang="de-AT" dirty="0"/>
              <a:t>: </a:t>
            </a:r>
            <a:r>
              <a:rPr lang="de-AT" dirty="0" err="1"/>
              <a:t>Important</a:t>
            </a:r>
            <a:r>
              <a:rPr lang="de-AT" dirty="0"/>
              <a:t> </a:t>
            </a:r>
            <a:r>
              <a:rPr lang="de-AT" dirty="0" err="1"/>
              <a:t>criteria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pathologic</a:t>
            </a:r>
            <a:r>
              <a:rPr lang="de-AT" dirty="0"/>
              <a:t> </a:t>
            </a:r>
            <a:r>
              <a:rPr lang="de-AT" dirty="0" err="1"/>
              <a:t>correlation</a:t>
            </a:r>
            <a:r>
              <a:rPr lang="de-AT" dirty="0"/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0474EAC-754D-1346-8E52-5BAE88A44A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>
                <a:solidFill>
                  <a:prstClr val="black"/>
                </a:solidFill>
              </a:rPr>
              <a:t>Harald Kittler, MD</a:t>
            </a:r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7E03074-52DE-5041-ADA2-0FD66F0B8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114" y="4067748"/>
            <a:ext cx="1608712" cy="72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01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3">
            <a:extLst>
              <a:ext uri="{FF2B5EF4-FFF2-40B4-BE49-F238E27FC236}">
                <a16:creationId xmlns:a16="http://schemas.microsoft.com/office/drawing/2014/main" id="{5329414D-4441-384B-89CB-4494B7E91F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1388351"/>
          <a:ext cx="7950200" cy="412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5" name="Image" r:id="rId4" imgW="15898320" imgH="8241120" progId="Photoshop.Image.13">
                  <p:embed/>
                </p:oleObj>
              </mc:Choice>
              <mc:Fallback>
                <p:oleObj name="Image" r:id="rId4" imgW="15898320" imgH="8241120" progId="Photoshop.Image.13">
                  <p:embed/>
                  <p:pic>
                    <p:nvPicPr>
                      <p:cNvPr id="8" name="Objekt 3">
                        <a:extLst>
                          <a:ext uri="{FF2B5EF4-FFF2-40B4-BE49-F238E27FC236}">
                            <a16:creationId xmlns:a16="http://schemas.microsoft.com/office/drawing/2014/main" id="{5329414D-4441-384B-89CB-4494B7E91F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388351"/>
                        <a:ext cx="7950200" cy="412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uppieren 1">
            <a:extLst>
              <a:ext uri="{FF2B5EF4-FFF2-40B4-BE49-F238E27FC236}">
                <a16:creationId xmlns:a16="http://schemas.microsoft.com/office/drawing/2014/main" id="{67E52BD0-729A-8642-80B5-AE7E0686B8EB}"/>
              </a:ext>
            </a:extLst>
          </p:cNvPr>
          <p:cNvGrpSpPr/>
          <p:nvPr/>
        </p:nvGrpSpPr>
        <p:grpSpPr>
          <a:xfrm>
            <a:off x="1039906" y="2204139"/>
            <a:ext cx="4580965" cy="1684057"/>
            <a:chOff x="1039906" y="1649506"/>
            <a:chExt cx="4580965" cy="1684057"/>
          </a:xfrm>
        </p:grpSpPr>
        <p:sp>
          <p:nvSpPr>
            <p:cNvPr id="10" name="Pfeil nach rechts 4">
              <a:extLst>
                <a:ext uri="{FF2B5EF4-FFF2-40B4-BE49-F238E27FC236}">
                  <a16:creationId xmlns:a16="http://schemas.microsoft.com/office/drawing/2014/main" id="{A18F9C08-1EB9-B140-998F-311A8B80BDCA}"/>
                </a:ext>
              </a:extLst>
            </p:cNvPr>
            <p:cNvSpPr/>
            <p:nvPr/>
          </p:nvSpPr>
          <p:spPr>
            <a:xfrm>
              <a:off x="4957483" y="2894293"/>
              <a:ext cx="663388" cy="43927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prstClr val="white"/>
                </a:solidFill>
              </a:endParaRPr>
            </a:p>
          </p:txBody>
        </p:sp>
        <p:sp>
          <p:nvSpPr>
            <p:cNvPr id="11" name="Pfeil nach rechts 5">
              <a:extLst>
                <a:ext uri="{FF2B5EF4-FFF2-40B4-BE49-F238E27FC236}">
                  <a16:creationId xmlns:a16="http://schemas.microsoft.com/office/drawing/2014/main" id="{38FB2E4F-29D0-F84C-86EA-0348D4CDA174}"/>
                </a:ext>
              </a:extLst>
            </p:cNvPr>
            <p:cNvSpPr/>
            <p:nvPr/>
          </p:nvSpPr>
          <p:spPr>
            <a:xfrm>
              <a:off x="1039906" y="1649506"/>
              <a:ext cx="663388" cy="43927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prstClr val="white"/>
                </a:solidFill>
              </a:endParaRPr>
            </a:p>
          </p:txBody>
        </p:sp>
        <p:sp>
          <p:nvSpPr>
            <p:cNvPr id="12" name="Pfeil nach rechts 6">
              <a:extLst>
                <a:ext uri="{FF2B5EF4-FFF2-40B4-BE49-F238E27FC236}">
                  <a16:creationId xmlns:a16="http://schemas.microsoft.com/office/drawing/2014/main" id="{2AB32480-8D52-D94E-B0EC-D3DABD22471B}"/>
                </a:ext>
              </a:extLst>
            </p:cNvPr>
            <p:cNvSpPr/>
            <p:nvPr/>
          </p:nvSpPr>
          <p:spPr>
            <a:xfrm>
              <a:off x="2438401" y="1950593"/>
              <a:ext cx="663388" cy="43927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3" name="Objekt 8">
            <a:extLst>
              <a:ext uri="{FF2B5EF4-FFF2-40B4-BE49-F238E27FC236}">
                <a16:creationId xmlns:a16="http://schemas.microsoft.com/office/drawing/2014/main" id="{67BA941E-56F7-6445-AA6B-5B411A5EED4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285317" y="1388351"/>
          <a:ext cx="5080000" cy="412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Image" r:id="rId6" imgW="10158480" imgH="7783920" progId="Photoshop.Image.13">
                  <p:embed/>
                </p:oleObj>
              </mc:Choice>
              <mc:Fallback>
                <p:oleObj name="Image" r:id="rId6" imgW="10158480" imgH="7783920" progId="Photoshop.Image.13">
                  <p:embed/>
                  <p:pic>
                    <p:nvPicPr>
                      <p:cNvPr id="13" name="Objekt 8">
                        <a:extLst>
                          <a:ext uri="{FF2B5EF4-FFF2-40B4-BE49-F238E27FC236}">
                            <a16:creationId xmlns:a16="http://schemas.microsoft.com/office/drawing/2014/main" id="{67BA941E-56F7-6445-AA6B-5B411A5EED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85317" y="1388351"/>
                        <a:ext cx="5080000" cy="412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1566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vessel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9" y="0"/>
            <a:ext cx="5659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8991601" y="730250"/>
            <a:ext cx="6944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Clods</a:t>
            </a:r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8991600" y="2254250"/>
            <a:ext cx="86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Lines,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looped</a:t>
            </a:r>
          </a:p>
        </p:txBody>
      </p:sp>
      <p:sp>
        <p:nvSpPr>
          <p:cNvPr id="178181" name="Text Box 5"/>
          <p:cNvSpPr txBox="1">
            <a:spLocks noChangeArrowheads="1"/>
          </p:cNvSpPr>
          <p:nvPr/>
        </p:nvSpPr>
        <p:spPr bwMode="auto">
          <a:xfrm>
            <a:off x="8991601" y="3922714"/>
            <a:ext cx="11940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Lines,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serpentine</a:t>
            </a:r>
          </a:p>
        </p:txBody>
      </p:sp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2276476" y="5584826"/>
            <a:ext cx="7870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Lines,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helical</a:t>
            </a:r>
          </a:p>
        </p:txBody>
      </p:sp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9128125" y="5218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8184" name="Text Box 8"/>
          <p:cNvSpPr txBox="1">
            <a:spLocks noChangeArrowheads="1"/>
          </p:cNvSpPr>
          <p:nvPr/>
        </p:nvSpPr>
        <p:spPr bwMode="auto">
          <a:xfrm>
            <a:off x="2276476" y="3922714"/>
            <a:ext cx="8257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Lines,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curved</a:t>
            </a:r>
          </a:p>
        </p:txBody>
      </p:sp>
      <p:sp>
        <p:nvSpPr>
          <p:cNvPr id="178185" name="Text Box 9"/>
          <p:cNvSpPr txBox="1">
            <a:spLocks noChangeArrowheads="1"/>
          </p:cNvSpPr>
          <p:nvPr/>
        </p:nvSpPr>
        <p:spPr bwMode="auto">
          <a:xfrm>
            <a:off x="2276475" y="914400"/>
            <a:ext cx="615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Dots</a:t>
            </a:r>
          </a:p>
        </p:txBody>
      </p:sp>
      <p:sp>
        <p:nvSpPr>
          <p:cNvPr id="178186" name="Text Box 10"/>
          <p:cNvSpPr txBox="1">
            <a:spLocks noChangeArrowheads="1"/>
          </p:cNvSpPr>
          <p:nvPr/>
        </p:nvSpPr>
        <p:spPr bwMode="auto">
          <a:xfrm>
            <a:off x="2212975" y="2093914"/>
            <a:ext cx="8933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Lines,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straight</a:t>
            </a:r>
          </a:p>
        </p:txBody>
      </p:sp>
      <p:sp>
        <p:nvSpPr>
          <p:cNvPr id="178187" name="Text Box 11"/>
          <p:cNvSpPr txBox="1">
            <a:spLocks noChangeArrowheads="1"/>
          </p:cNvSpPr>
          <p:nvPr/>
        </p:nvSpPr>
        <p:spPr bwMode="auto">
          <a:xfrm>
            <a:off x="9128126" y="5637214"/>
            <a:ext cx="7729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Lines,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coiled</a:t>
            </a:r>
          </a:p>
        </p:txBody>
      </p:sp>
      <p:sp>
        <p:nvSpPr>
          <p:cNvPr id="2" name="Rechteck 1"/>
          <p:cNvSpPr/>
          <p:nvPr/>
        </p:nvSpPr>
        <p:spPr>
          <a:xfrm>
            <a:off x="6391835" y="3429000"/>
            <a:ext cx="2402541" cy="3281083"/>
          </a:xfrm>
          <a:prstGeom prst="rect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999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droppedImage.pdf" descr="droppedImage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599993">
            <a:off x="7524844" y="839135"/>
            <a:ext cx="3422876" cy="511629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4146548" y="839131"/>
          <a:ext cx="3290572" cy="5093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Image" r:id="rId4" imgW="2679120" imgH="5371200" progId="Photoshop.Image.13">
                  <p:embed/>
                </p:oleObj>
              </mc:Choice>
              <mc:Fallback>
                <p:oleObj name="Image" r:id="rId4" imgW="2679120" imgH="5371200" progId="Photoshop.Image.13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46548" y="839131"/>
                        <a:ext cx="3290572" cy="5093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/>
        </p:nvGraphicFramePr>
        <p:xfrm>
          <a:off x="562776" y="839131"/>
          <a:ext cx="3496054" cy="5093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Image" r:id="rId6" imgW="4558680" imgH="6793560" progId="Photoshop.Image.13">
                  <p:embed/>
                </p:oleObj>
              </mc:Choice>
              <mc:Fallback>
                <p:oleObj name="Image" r:id="rId6" imgW="4558680" imgH="6793560" progId="Photoshop.Image.13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2776" y="839131"/>
                        <a:ext cx="3496054" cy="50930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/>
          <p:cNvSpPr/>
          <p:nvPr/>
        </p:nvSpPr>
        <p:spPr>
          <a:xfrm>
            <a:off x="562776" y="839131"/>
            <a:ext cx="3496054" cy="5093044"/>
          </a:xfrm>
          <a:prstGeom prst="rect">
            <a:avLst/>
          </a:prstGeom>
          <a:noFill/>
          <a:ln w="130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21859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droppedImage.pdf" descr="droppedImage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599993">
            <a:off x="7524844" y="839135"/>
            <a:ext cx="3422876" cy="511629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4146548" y="839131"/>
          <a:ext cx="3290572" cy="5093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Image" r:id="rId4" imgW="2679120" imgH="5371200" progId="Photoshop.Image.13">
                  <p:embed/>
                </p:oleObj>
              </mc:Choice>
              <mc:Fallback>
                <p:oleObj name="Image" r:id="rId4" imgW="2679120" imgH="5371200" progId="Photoshop.Image.13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46548" y="839131"/>
                        <a:ext cx="3290572" cy="5093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/>
        </p:nvGraphicFramePr>
        <p:xfrm>
          <a:off x="562776" y="839131"/>
          <a:ext cx="3496054" cy="5093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" name="Image" r:id="rId6" imgW="4558680" imgH="6793560" progId="Photoshop.Image.13">
                  <p:embed/>
                </p:oleObj>
              </mc:Choice>
              <mc:Fallback>
                <p:oleObj name="Image" r:id="rId6" imgW="4558680" imgH="6793560" progId="Photoshop.Image.13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2776" y="839131"/>
                        <a:ext cx="3496054" cy="50930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/>
          <p:cNvSpPr/>
          <p:nvPr/>
        </p:nvSpPr>
        <p:spPr>
          <a:xfrm>
            <a:off x="4146548" y="839131"/>
            <a:ext cx="3290572" cy="5093044"/>
          </a:xfrm>
          <a:prstGeom prst="rect">
            <a:avLst/>
          </a:prstGeom>
          <a:noFill/>
          <a:ln w="130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4105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droppedImage.pdf" descr="droppedImage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599993">
            <a:off x="7524844" y="839135"/>
            <a:ext cx="3422876" cy="511629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4146548" y="839131"/>
          <a:ext cx="3290572" cy="5093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Image" r:id="rId5" imgW="2679120" imgH="5371200" progId="Photoshop.Image.13">
                  <p:embed/>
                </p:oleObj>
              </mc:Choice>
              <mc:Fallback>
                <p:oleObj name="Image" r:id="rId5" imgW="2679120" imgH="5371200" progId="Photoshop.Image.13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46548" y="839131"/>
                        <a:ext cx="3290572" cy="5093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 noChangeAspect="1"/>
          </p:cNvGraphicFramePr>
          <p:nvPr/>
        </p:nvGraphicFramePr>
        <p:xfrm>
          <a:off x="562776" y="839131"/>
          <a:ext cx="3496054" cy="5093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Image" r:id="rId7" imgW="4558680" imgH="6793560" progId="Photoshop.Image.13">
                  <p:embed/>
                </p:oleObj>
              </mc:Choice>
              <mc:Fallback>
                <p:oleObj name="Image" r:id="rId7" imgW="4558680" imgH="6793560" progId="Photoshop.Image.13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2776" y="839131"/>
                        <a:ext cx="3496054" cy="50930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hteck 10"/>
          <p:cNvSpPr/>
          <p:nvPr/>
        </p:nvSpPr>
        <p:spPr>
          <a:xfrm>
            <a:off x="7554884" y="839131"/>
            <a:ext cx="3392842" cy="5093044"/>
          </a:xfrm>
          <a:prstGeom prst="rect">
            <a:avLst/>
          </a:prstGeom>
          <a:noFill/>
          <a:ln w="130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8174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903861" y="114293"/>
          <a:ext cx="6413500" cy="656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Image" r:id="rId3" imgW="2880366" imgH="2947422" progId="Photoshop.Image.10">
                  <p:embed/>
                </p:oleObj>
              </mc:Choice>
              <mc:Fallback>
                <p:oleObj name="Image" r:id="rId3" imgW="2880366" imgH="2947422" progId="Photoshop.Image.10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3861" y="114293"/>
                        <a:ext cx="6413500" cy="656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1029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2903861" y="114293"/>
          <a:ext cx="6413500" cy="656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Image" r:id="rId3" imgW="2880366" imgH="2947422" progId="Photoshop.Image.10">
                  <p:embed/>
                </p:oleObj>
              </mc:Choice>
              <mc:Fallback>
                <p:oleObj name="Image" r:id="rId3" imgW="2880366" imgH="2947422" progId="Photoshop.Image.10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3861" y="114293"/>
                        <a:ext cx="6413500" cy="656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feil nach rechts 5"/>
          <p:cNvSpPr/>
          <p:nvPr/>
        </p:nvSpPr>
        <p:spPr>
          <a:xfrm>
            <a:off x="818606" y="740102"/>
            <a:ext cx="2538869" cy="11148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prstClr val="white"/>
              </a:solidFill>
            </a:endParaRPr>
          </a:p>
        </p:txBody>
      </p:sp>
      <p:sp>
        <p:nvSpPr>
          <p:cNvPr id="7" name="Pfeil nach rechts 6"/>
          <p:cNvSpPr/>
          <p:nvPr/>
        </p:nvSpPr>
        <p:spPr>
          <a:xfrm rot="10800000">
            <a:off x="8730342" y="631244"/>
            <a:ext cx="2538869" cy="11148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prstClr val="white"/>
              </a:solidFill>
            </a:endParaRPr>
          </a:p>
        </p:txBody>
      </p:sp>
      <p:sp>
        <p:nvSpPr>
          <p:cNvPr id="8" name="Pfeil nach rechts 5">
            <a:extLst>
              <a:ext uri="{FF2B5EF4-FFF2-40B4-BE49-F238E27FC236}">
                <a16:creationId xmlns:a16="http://schemas.microsoft.com/office/drawing/2014/main" id="{C0938136-C933-8A48-B32A-E0DEA04951D2}"/>
              </a:ext>
            </a:extLst>
          </p:cNvPr>
          <p:cNvSpPr/>
          <p:nvPr/>
        </p:nvSpPr>
        <p:spPr>
          <a:xfrm>
            <a:off x="818606" y="4898445"/>
            <a:ext cx="2538869" cy="11148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63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07262.003.jpg" descr="407262.00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7909" y="1216240"/>
            <a:ext cx="4323425" cy="3857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Figure 2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745" y="1216241"/>
            <a:ext cx="4170164" cy="385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3" descr="Figure 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772" y="1216240"/>
            <a:ext cx="4065973" cy="385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744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52D3BC-8249-3C46-A9D8-CC66D0354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err="1"/>
              <a:t>Important</a:t>
            </a:r>
            <a:r>
              <a:rPr lang="it-IT"/>
              <a:t> </a:t>
            </a:r>
            <a:r>
              <a:rPr lang="it-IT" err="1"/>
              <a:t>dermatoscopic</a:t>
            </a:r>
            <a:r>
              <a:rPr lang="it-IT"/>
              <a:t> </a:t>
            </a:r>
            <a:r>
              <a:rPr lang="it-IT" err="1"/>
              <a:t>criteria</a:t>
            </a:r>
            <a:endParaRPr lang="it-IT"/>
          </a:p>
          <a:p>
            <a:pPr marL="0" indent="0">
              <a:buNone/>
            </a:pPr>
            <a:endParaRPr lang="it-IT"/>
          </a:p>
          <a:p>
            <a:pPr marL="342900" indent="-342900">
              <a:buFont typeface="+mj-lt"/>
              <a:buAutoNum type="arabicPeriod"/>
            </a:pPr>
            <a:r>
              <a:rPr lang="de-AT">
                <a:solidFill>
                  <a:prstClr val="black"/>
                </a:solidFill>
              </a:rPr>
              <a:t> </a:t>
            </a:r>
            <a:r>
              <a:rPr lang="de-AT" err="1">
                <a:solidFill>
                  <a:prstClr val="black"/>
                </a:solidFill>
              </a:rPr>
              <a:t>Vessels</a:t>
            </a:r>
            <a:r>
              <a:rPr lang="de-AT">
                <a:solidFill>
                  <a:prstClr val="black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e-AT" err="1">
                <a:solidFill>
                  <a:prstClr val="black"/>
                </a:solidFill>
              </a:rPr>
              <a:t>Scale</a:t>
            </a:r>
            <a:r>
              <a:rPr lang="de-AT">
                <a:solidFill>
                  <a:prstClr val="black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e-AT" err="1">
                <a:solidFill>
                  <a:prstClr val="black"/>
                </a:solidFill>
              </a:rPr>
              <a:t>Follicular</a:t>
            </a:r>
            <a:r>
              <a:rPr lang="de-AT">
                <a:solidFill>
                  <a:prstClr val="black"/>
                </a:solidFill>
              </a:rPr>
              <a:t> </a:t>
            </a:r>
            <a:r>
              <a:rPr lang="de-AT" err="1">
                <a:solidFill>
                  <a:prstClr val="black"/>
                </a:solidFill>
              </a:rPr>
              <a:t>structures</a:t>
            </a:r>
            <a:r>
              <a:rPr lang="de-AT">
                <a:solidFill>
                  <a:prstClr val="black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e-AT">
                <a:solidFill>
                  <a:prstClr val="black"/>
                </a:solidFill>
              </a:rPr>
              <a:t>Background </a:t>
            </a:r>
          </a:p>
          <a:p>
            <a:pPr marL="342900" indent="-342900">
              <a:buFont typeface="+mj-lt"/>
              <a:buAutoNum type="arabicPeriod"/>
            </a:pPr>
            <a:r>
              <a:rPr lang="de-AT" err="1">
                <a:solidFill>
                  <a:prstClr val="black"/>
                </a:solidFill>
              </a:rPr>
              <a:t>Clues</a:t>
            </a:r>
            <a:endParaRPr lang="de-AT">
              <a:solidFill>
                <a:prstClr val="black"/>
              </a:solidFill>
              <a:highlight>
                <a:srgbClr val="00FF00"/>
              </a:highlight>
            </a:endParaRPr>
          </a:p>
        </p:txBody>
      </p:sp>
      <p:sp>
        <p:nvSpPr>
          <p:cNvPr id="4" name="Rechteck 1">
            <a:extLst>
              <a:ext uri="{FF2B5EF4-FFF2-40B4-BE49-F238E27FC236}">
                <a16:creationId xmlns:a16="http://schemas.microsoft.com/office/drawing/2014/main" id="{2FF1FE38-471F-6B4C-B82F-71CBF6E1998B}"/>
              </a:ext>
            </a:extLst>
          </p:cNvPr>
          <p:cNvSpPr/>
          <p:nvPr/>
        </p:nvSpPr>
        <p:spPr>
          <a:xfrm>
            <a:off x="838200" y="3333685"/>
            <a:ext cx="2639518" cy="577669"/>
          </a:xfrm>
          <a:prstGeom prst="rect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67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central"/>
          <p:cNvSpPr txBox="1"/>
          <p:nvPr/>
        </p:nvSpPr>
        <p:spPr>
          <a:xfrm>
            <a:off x="4060497" y="2592717"/>
            <a:ext cx="1207062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953">
                <a:solidFill>
                  <a:prstClr val="black"/>
                </a:solidFill>
              </a:rPr>
              <a:t>central</a:t>
            </a:r>
          </a:p>
        </p:txBody>
      </p:sp>
      <p:sp>
        <p:nvSpPr>
          <p:cNvPr id="469" name="peripheral"/>
          <p:cNvSpPr txBox="1"/>
          <p:nvPr/>
        </p:nvSpPr>
        <p:spPr>
          <a:xfrm>
            <a:off x="7300518" y="2592717"/>
            <a:ext cx="1752083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953">
                <a:solidFill>
                  <a:prstClr val="black"/>
                </a:solidFill>
              </a:rPr>
              <a:t>peripheral</a:t>
            </a:r>
          </a:p>
        </p:txBody>
      </p:sp>
      <p:sp>
        <p:nvSpPr>
          <p:cNvPr id="470" name="patchy"/>
          <p:cNvSpPr txBox="1"/>
          <p:nvPr/>
        </p:nvSpPr>
        <p:spPr>
          <a:xfrm>
            <a:off x="8729738" y="5645357"/>
            <a:ext cx="1656159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de-AT" sz="2953" err="1">
                <a:solidFill>
                  <a:prstClr val="black"/>
                </a:solidFill>
                <a:latin typeface="+mn-lt"/>
              </a:rPr>
              <a:t>peripheral</a:t>
            </a:r>
            <a:endParaRPr sz="2953">
              <a:solidFill>
                <a:prstClr val="black"/>
              </a:solidFill>
              <a:latin typeface="+mn-lt"/>
            </a:endParaRPr>
          </a:p>
        </p:txBody>
      </p:sp>
      <p:sp>
        <p:nvSpPr>
          <p:cNvPr id="471" name="diffuse"/>
          <p:cNvSpPr txBox="1"/>
          <p:nvPr/>
        </p:nvSpPr>
        <p:spPr>
          <a:xfrm>
            <a:off x="2331103" y="5645358"/>
            <a:ext cx="1119987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953">
                <a:solidFill>
                  <a:prstClr val="black"/>
                </a:solidFill>
                <a:latin typeface="+mn-lt"/>
              </a:rPr>
              <a:t>diffuse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65782"/>
              </p:ext>
            </p:extLst>
          </p:nvPr>
        </p:nvGraphicFramePr>
        <p:xfrm>
          <a:off x="525634" y="1475919"/>
          <a:ext cx="11140731" cy="3906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Image" r:id="rId3" imgW="9091800" imgH="3187080" progId="Photoshop.Image.13">
                  <p:embed/>
                </p:oleObj>
              </mc:Choice>
              <mc:Fallback>
                <p:oleObj name="Image" r:id="rId3" imgW="9091800" imgH="3187080" progId="Photoshop.Image.13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5634" y="1475919"/>
                        <a:ext cx="11140731" cy="3906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6584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52D3BC-8249-3C46-A9D8-CC66D0354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dermatoscopic</a:t>
            </a:r>
            <a:r>
              <a:rPr lang="it-IT" dirty="0"/>
              <a:t> </a:t>
            </a:r>
            <a:r>
              <a:rPr lang="it-IT" dirty="0" err="1"/>
              <a:t>criteria</a:t>
            </a:r>
            <a:endParaRPr lang="it-IT" dirty="0">
              <a:highlight>
                <a:srgbClr val="00FF00"/>
              </a:highlight>
            </a:endParaRPr>
          </a:p>
          <a:p>
            <a:pPr marL="0" indent="0">
              <a:buNone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r>
              <a:rPr lang="de-AT" dirty="0">
                <a:solidFill>
                  <a:prstClr val="black"/>
                </a:solidFill>
              </a:rPr>
              <a:t> </a:t>
            </a:r>
            <a:r>
              <a:rPr lang="de-AT" dirty="0" err="1">
                <a:solidFill>
                  <a:prstClr val="black"/>
                </a:solidFill>
              </a:rPr>
              <a:t>Vessels</a:t>
            </a:r>
            <a:endParaRPr lang="de-AT" dirty="0">
              <a:solidFill>
                <a:prstClr val="black"/>
              </a:solidFill>
              <a:highlight>
                <a:srgbClr val="00FF00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de-AT" dirty="0">
                <a:solidFill>
                  <a:prstClr val="black"/>
                </a:solidFill>
              </a:rPr>
              <a:t> </a:t>
            </a:r>
            <a:r>
              <a:rPr lang="de-AT" dirty="0" err="1">
                <a:solidFill>
                  <a:prstClr val="black"/>
                </a:solidFill>
              </a:rPr>
              <a:t>Scale</a:t>
            </a:r>
            <a:r>
              <a:rPr lang="de-AT" dirty="0">
                <a:solidFill>
                  <a:prstClr val="black"/>
                </a:solidFill>
              </a:rPr>
              <a:t> </a:t>
            </a:r>
            <a:endParaRPr lang="de-AT" dirty="0">
              <a:solidFill>
                <a:prstClr val="black"/>
              </a:solidFill>
              <a:highlight>
                <a:srgbClr val="00FF00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de-AT" dirty="0">
                <a:solidFill>
                  <a:prstClr val="black"/>
                </a:solidFill>
              </a:rPr>
              <a:t> </a:t>
            </a:r>
            <a:r>
              <a:rPr lang="de-AT" dirty="0" err="1">
                <a:solidFill>
                  <a:prstClr val="black"/>
                </a:solidFill>
              </a:rPr>
              <a:t>Follicular</a:t>
            </a:r>
            <a:r>
              <a:rPr lang="de-AT" dirty="0">
                <a:solidFill>
                  <a:prstClr val="black"/>
                </a:solidFill>
              </a:rPr>
              <a:t> </a:t>
            </a:r>
            <a:r>
              <a:rPr lang="de-AT" dirty="0" err="1">
                <a:solidFill>
                  <a:prstClr val="black"/>
                </a:solidFill>
              </a:rPr>
              <a:t>structures</a:t>
            </a:r>
            <a:endParaRPr lang="de-AT" dirty="0">
              <a:solidFill>
                <a:prstClr val="black"/>
              </a:solidFill>
              <a:highlight>
                <a:srgbClr val="00FF00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de-AT" dirty="0">
                <a:solidFill>
                  <a:prstClr val="black"/>
                </a:solidFill>
              </a:rPr>
              <a:t> Background </a:t>
            </a:r>
            <a:endParaRPr lang="de-AT" dirty="0">
              <a:solidFill>
                <a:prstClr val="black"/>
              </a:solidFill>
              <a:highlight>
                <a:srgbClr val="00FF00"/>
              </a:highlight>
            </a:endParaRPr>
          </a:p>
          <a:p>
            <a:pPr marL="342900" indent="-342900">
              <a:buFont typeface="+mj-lt"/>
              <a:buAutoNum type="arabicPeriod"/>
            </a:pPr>
            <a:r>
              <a:rPr lang="de-AT" dirty="0">
                <a:solidFill>
                  <a:prstClr val="black"/>
                </a:solidFill>
              </a:rPr>
              <a:t> </a:t>
            </a:r>
            <a:r>
              <a:rPr lang="de-AT" dirty="0" err="1">
                <a:solidFill>
                  <a:prstClr val="black"/>
                </a:solidFill>
              </a:rPr>
              <a:t>Clues</a:t>
            </a:r>
            <a:r>
              <a:rPr lang="de-AT" dirty="0">
                <a:solidFill>
                  <a:prstClr val="black"/>
                </a:solidFill>
              </a:rPr>
              <a:t> </a:t>
            </a:r>
            <a:endParaRPr lang="de-AT" dirty="0">
              <a:solidFill>
                <a:prstClr val="black"/>
              </a:solidFill>
              <a:highlight>
                <a:srgbClr val="00FF00"/>
              </a:highlight>
            </a:endParaRPr>
          </a:p>
        </p:txBody>
      </p:sp>
      <p:sp>
        <p:nvSpPr>
          <p:cNvPr id="4" name="Rechteck 1">
            <a:extLst>
              <a:ext uri="{FF2B5EF4-FFF2-40B4-BE49-F238E27FC236}">
                <a16:creationId xmlns:a16="http://schemas.microsoft.com/office/drawing/2014/main" id="{2FF1FE38-471F-6B4C-B82F-71CBF6E1998B}"/>
              </a:ext>
            </a:extLst>
          </p:cNvPr>
          <p:cNvSpPr/>
          <p:nvPr/>
        </p:nvSpPr>
        <p:spPr>
          <a:xfrm>
            <a:off x="838200" y="2788169"/>
            <a:ext cx="2639518" cy="577669"/>
          </a:xfrm>
          <a:prstGeom prst="rect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95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gure 4.png" descr="Figure 4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-188269" y="742176"/>
            <a:ext cx="6587896" cy="534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roppedImage.pdf" descr="droppedImage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5805826" y="853808"/>
            <a:ext cx="6601595" cy="51503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75803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144751"/>
              </p:ext>
            </p:extLst>
          </p:nvPr>
        </p:nvGraphicFramePr>
        <p:xfrm>
          <a:off x="405618" y="1695097"/>
          <a:ext cx="11380764" cy="3990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Image" r:id="rId3" imgW="9091800" imgH="3187080" progId="Photoshop.Image.13">
                  <p:embed/>
                </p:oleObj>
              </mc:Choice>
              <mc:Fallback>
                <p:oleObj name="Image" r:id="rId3" imgW="9091800" imgH="3187080" progId="Photoshop.Image.13">
                  <p:embed/>
                  <p:pic>
                    <p:nvPicPr>
                      <p:cNvPr id="3" name="Objek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5618" y="1695097"/>
                        <a:ext cx="11380764" cy="3990322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984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03598.006.jpg" descr="403598.00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199996">
            <a:off x="5876813" y="875474"/>
            <a:ext cx="6376784" cy="5107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>
            <a:solidFill>
              <a:srgbClr val="FFFFFF"/>
            </a:solidFill>
            <a:miter lim="400000"/>
          </a:ln>
          <a:effectLst>
            <a:outerShdw blurRad="63500" dist="127000" dir="3240000" rotWithShape="0">
              <a:srgbClr val="000000">
                <a:alpha val="75000"/>
              </a:srgbClr>
            </a:outerShdw>
          </a:effectLst>
        </p:spPr>
      </p:pic>
      <p:pic>
        <p:nvPicPr>
          <p:cNvPr id="5" name="psoriasi derm (3).jpg" descr="psoriasi derm (3)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5640" y="240605"/>
            <a:ext cx="5210385" cy="6376789"/>
          </a:xfrm>
          <a:prstGeom prst="rect">
            <a:avLst/>
          </a:prstGeom>
          <a:ln>
            <a:solidFill>
              <a:srgbClr val="FFFFFF"/>
            </a:solidFill>
            <a:miter lim="400000"/>
          </a:ln>
          <a:effectLst>
            <a:outerShdw blurRad="63500" dist="127000" dir="3240000" rotWithShape="0">
              <a:srgbClr val="000000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1182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0" y="1787525"/>
          <a:ext cx="8953500" cy="328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3" name="Image" r:id="rId3" imgW="17904600" imgH="6564960" progId="Photoshop.Image.13">
                  <p:embed/>
                </p:oleObj>
              </mc:Choice>
              <mc:Fallback>
                <p:oleObj name="Image" r:id="rId3" imgW="17904600" imgH="6564960" progId="Photoshop.Image.13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787525"/>
                        <a:ext cx="8953500" cy="328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o 1">
            <a:extLst>
              <a:ext uri="{FF2B5EF4-FFF2-40B4-BE49-F238E27FC236}">
                <a16:creationId xmlns:a16="http://schemas.microsoft.com/office/drawing/2014/main" id="{7AC6FD7A-188C-AF47-ABFE-88D078B214F6}"/>
              </a:ext>
            </a:extLst>
          </p:cNvPr>
          <p:cNvGrpSpPr/>
          <p:nvPr/>
        </p:nvGrpSpPr>
        <p:grpSpPr>
          <a:xfrm>
            <a:off x="5383139" y="1117317"/>
            <a:ext cx="6515100" cy="5035550"/>
            <a:chOff x="5173277" y="847494"/>
            <a:chExt cx="6515100" cy="5035550"/>
          </a:xfrm>
        </p:grpSpPr>
        <p:graphicFrame>
          <p:nvGraphicFramePr>
            <p:cNvPr id="6" name="Objekt 5"/>
            <p:cNvGraphicFramePr>
              <a:graphicFrameLocks noChangeAspect="1"/>
            </p:cNvGraphicFramePr>
            <p:nvPr>
              <p:extLst/>
            </p:nvPr>
          </p:nvGraphicFramePr>
          <p:xfrm>
            <a:off x="5173277" y="847494"/>
            <a:ext cx="6515100" cy="5035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34" name="Image" r:id="rId5" imgW="13028400" imgH="10069560" progId="Photoshop.Image.13">
                    <p:embed/>
                  </p:oleObj>
                </mc:Choice>
                <mc:Fallback>
                  <p:oleObj name="Image" r:id="rId5" imgW="13028400" imgH="10069560" progId="Photoshop.Image.13">
                    <p:embed/>
                    <p:pic>
                      <p:nvPicPr>
                        <p:cNvPr id="6" name="Objekt 5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173277" y="847494"/>
                          <a:ext cx="6515100" cy="5035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Pfeil nach rechts 6"/>
            <p:cNvSpPr/>
            <p:nvPr/>
          </p:nvSpPr>
          <p:spPr>
            <a:xfrm>
              <a:off x="7441347" y="2112886"/>
              <a:ext cx="708353" cy="50638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2883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419287" y="1427017"/>
          <a:ext cx="7073900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7" name="Image" r:id="rId3" imgW="14145840" imgH="8622000" progId="Photoshop.Image.13">
                  <p:embed/>
                </p:oleObj>
              </mc:Choice>
              <mc:Fallback>
                <p:oleObj name="Image" r:id="rId3" imgW="14145840" imgH="8622000" progId="Photoshop.Image.13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9287" y="1427017"/>
                        <a:ext cx="7073900" cy="431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o 1">
            <a:extLst>
              <a:ext uri="{FF2B5EF4-FFF2-40B4-BE49-F238E27FC236}">
                <a16:creationId xmlns:a16="http://schemas.microsoft.com/office/drawing/2014/main" id="{1253C92B-23AD-C14A-905F-B4EEA7321847}"/>
              </a:ext>
            </a:extLst>
          </p:cNvPr>
          <p:cNvGrpSpPr/>
          <p:nvPr/>
        </p:nvGrpSpPr>
        <p:grpSpPr>
          <a:xfrm>
            <a:off x="5929479" y="1065067"/>
            <a:ext cx="5816600" cy="5035550"/>
            <a:chOff x="5629676" y="838617"/>
            <a:chExt cx="5816600" cy="5035550"/>
          </a:xfrm>
        </p:grpSpPr>
        <p:graphicFrame>
          <p:nvGraphicFramePr>
            <p:cNvPr id="6" name="Objekt 5"/>
            <p:cNvGraphicFramePr>
              <a:graphicFrameLocks noChangeAspect="1"/>
            </p:cNvGraphicFramePr>
            <p:nvPr>
              <p:extLst/>
            </p:nvPr>
          </p:nvGraphicFramePr>
          <p:xfrm>
            <a:off x="5629676" y="838617"/>
            <a:ext cx="5816600" cy="5035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08" name="Image" r:id="rId5" imgW="11631600" imgH="10069560" progId="Photoshop.Image.13">
                    <p:embed/>
                  </p:oleObj>
                </mc:Choice>
                <mc:Fallback>
                  <p:oleObj name="Image" r:id="rId5" imgW="11631600" imgH="10069560" progId="Photoshop.Image.13">
                    <p:embed/>
                    <p:pic>
                      <p:nvPicPr>
                        <p:cNvPr id="6" name="Objekt 5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629676" y="838617"/>
                          <a:ext cx="5816600" cy="5035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Pfeil nach rechts 6"/>
            <p:cNvSpPr/>
            <p:nvPr/>
          </p:nvSpPr>
          <p:spPr>
            <a:xfrm>
              <a:off x="8675344" y="1624614"/>
              <a:ext cx="708353" cy="50638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1464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52D3BC-8249-3C46-A9D8-CC66D0354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err="1"/>
              <a:t>Important</a:t>
            </a:r>
            <a:r>
              <a:rPr lang="it-IT"/>
              <a:t> </a:t>
            </a:r>
            <a:r>
              <a:rPr lang="it-IT" err="1"/>
              <a:t>dermatoscopic</a:t>
            </a:r>
            <a:r>
              <a:rPr lang="it-IT"/>
              <a:t> </a:t>
            </a:r>
            <a:r>
              <a:rPr lang="it-IT" err="1"/>
              <a:t>criteria</a:t>
            </a:r>
            <a:endParaRPr lang="it-IT"/>
          </a:p>
          <a:p>
            <a:pPr marL="0" indent="0">
              <a:buNone/>
            </a:pPr>
            <a:endParaRPr lang="it-IT"/>
          </a:p>
          <a:p>
            <a:pPr marL="342900" indent="-342900">
              <a:buFont typeface="+mj-lt"/>
              <a:buAutoNum type="arabicPeriod"/>
            </a:pPr>
            <a:r>
              <a:rPr lang="de-AT">
                <a:solidFill>
                  <a:prstClr val="black"/>
                </a:solidFill>
              </a:rPr>
              <a:t> </a:t>
            </a:r>
            <a:r>
              <a:rPr lang="de-AT" err="1">
                <a:solidFill>
                  <a:prstClr val="black"/>
                </a:solidFill>
              </a:rPr>
              <a:t>Vessels</a:t>
            </a:r>
            <a:r>
              <a:rPr lang="de-AT">
                <a:solidFill>
                  <a:prstClr val="black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e-AT" err="1">
                <a:solidFill>
                  <a:prstClr val="black"/>
                </a:solidFill>
              </a:rPr>
              <a:t>Scale</a:t>
            </a:r>
            <a:r>
              <a:rPr lang="de-AT">
                <a:solidFill>
                  <a:prstClr val="black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e-AT" err="1">
                <a:solidFill>
                  <a:prstClr val="black"/>
                </a:solidFill>
              </a:rPr>
              <a:t>Follicular</a:t>
            </a:r>
            <a:r>
              <a:rPr lang="de-AT">
                <a:solidFill>
                  <a:prstClr val="black"/>
                </a:solidFill>
              </a:rPr>
              <a:t> </a:t>
            </a:r>
            <a:r>
              <a:rPr lang="de-AT" err="1">
                <a:solidFill>
                  <a:prstClr val="black"/>
                </a:solidFill>
              </a:rPr>
              <a:t>structures</a:t>
            </a:r>
            <a:r>
              <a:rPr lang="de-AT">
                <a:solidFill>
                  <a:prstClr val="black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e-AT">
                <a:solidFill>
                  <a:prstClr val="black"/>
                </a:solidFill>
              </a:rPr>
              <a:t>Background </a:t>
            </a:r>
          </a:p>
          <a:p>
            <a:pPr marL="342900" indent="-342900">
              <a:buFont typeface="+mj-lt"/>
              <a:buAutoNum type="arabicPeriod"/>
            </a:pPr>
            <a:r>
              <a:rPr lang="de-AT" err="1">
                <a:solidFill>
                  <a:prstClr val="black"/>
                </a:solidFill>
              </a:rPr>
              <a:t>Clues</a:t>
            </a:r>
            <a:endParaRPr lang="de-AT">
              <a:solidFill>
                <a:prstClr val="black"/>
              </a:solidFill>
              <a:highlight>
                <a:srgbClr val="00FF00"/>
              </a:highlight>
            </a:endParaRPr>
          </a:p>
        </p:txBody>
      </p:sp>
      <p:sp>
        <p:nvSpPr>
          <p:cNvPr id="4" name="Rechteck 1">
            <a:extLst>
              <a:ext uri="{FF2B5EF4-FFF2-40B4-BE49-F238E27FC236}">
                <a16:creationId xmlns:a16="http://schemas.microsoft.com/office/drawing/2014/main" id="{2FF1FE38-471F-6B4C-B82F-71CBF6E1998B}"/>
              </a:ext>
            </a:extLst>
          </p:cNvPr>
          <p:cNvSpPr/>
          <p:nvPr/>
        </p:nvSpPr>
        <p:spPr>
          <a:xfrm>
            <a:off x="838199" y="3828360"/>
            <a:ext cx="3463977" cy="577669"/>
          </a:xfrm>
          <a:prstGeom prst="rect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18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/>
          <p:cNvGraphicFramePr>
            <a:graphicFrameLocks noChangeAspect="1"/>
          </p:cNvGraphicFramePr>
          <p:nvPr/>
        </p:nvGraphicFramePr>
        <p:xfrm>
          <a:off x="6309351" y="1171522"/>
          <a:ext cx="5773614" cy="402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Image" r:id="rId3" imgW="9041040" imgH="6298200" progId="Photoshop.Image.13">
                  <p:embed/>
                </p:oleObj>
              </mc:Choice>
              <mc:Fallback>
                <p:oleObj name="Image" r:id="rId3" imgW="9041040" imgH="6298200" progId="Photoshop.Image.13">
                  <p:embed/>
                  <p:pic>
                    <p:nvPicPr>
                      <p:cNvPr id="5" name="Objek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09351" y="1171522"/>
                        <a:ext cx="5773614" cy="4021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180477" y="1171523"/>
          <a:ext cx="5932940" cy="4021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Image" r:id="rId5" imgW="9777600" imgH="6628320" progId="Photoshop.Image.13">
                  <p:embed/>
                </p:oleObj>
              </mc:Choice>
              <mc:Fallback>
                <p:oleObj name="Image" r:id="rId5" imgW="9777600" imgH="6628320" progId="Photoshop.Image.13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0477" y="1171523"/>
                        <a:ext cx="5932940" cy="40217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9062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DF99806D-15E5-2442-9318-BB4483BF9572}"/>
              </a:ext>
            </a:extLst>
          </p:cNvPr>
          <p:cNvGrpSpPr/>
          <p:nvPr/>
        </p:nvGrpSpPr>
        <p:grpSpPr>
          <a:xfrm>
            <a:off x="111120" y="1429070"/>
            <a:ext cx="5984880" cy="4488661"/>
            <a:chOff x="54679" y="859444"/>
            <a:chExt cx="5984880" cy="4488661"/>
          </a:xfrm>
        </p:grpSpPr>
        <p:pic>
          <p:nvPicPr>
            <p:cNvPr id="5" name="623442,006.jpg" descr="623442,006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802788" y="111335"/>
              <a:ext cx="4488661" cy="59848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Pfeil nach rechts 5"/>
            <p:cNvSpPr/>
            <p:nvPr/>
          </p:nvSpPr>
          <p:spPr>
            <a:xfrm>
              <a:off x="786317" y="2898732"/>
              <a:ext cx="1216382" cy="60063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337457A9-3AFB-3044-B809-A69EE7E7978D}"/>
              </a:ext>
            </a:extLst>
          </p:cNvPr>
          <p:cNvGrpSpPr/>
          <p:nvPr/>
        </p:nvGrpSpPr>
        <p:grpSpPr>
          <a:xfrm>
            <a:off x="6168008" y="1429069"/>
            <a:ext cx="5891043" cy="4488663"/>
            <a:chOff x="6111567" y="859443"/>
            <a:chExt cx="5891043" cy="4488663"/>
          </a:xfrm>
        </p:grpSpPr>
        <p:graphicFrame>
          <p:nvGraphicFramePr>
            <p:cNvPr id="3" name="Objekt 2"/>
            <p:cNvGraphicFramePr>
              <a:graphicFrameLocks noChangeAspect="1"/>
            </p:cNvGraphicFramePr>
            <p:nvPr>
              <p:extLst/>
            </p:nvPr>
          </p:nvGraphicFramePr>
          <p:xfrm>
            <a:off x="6111567" y="859443"/>
            <a:ext cx="5891043" cy="4488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73" name="Image" r:id="rId5" imgW="11796480" imgH="10044360" progId="Photoshop.Image.13">
                    <p:embed/>
                  </p:oleObj>
                </mc:Choice>
                <mc:Fallback>
                  <p:oleObj name="Image" r:id="rId5" imgW="11796480" imgH="10044360" progId="Photoshop.Image.13">
                    <p:embed/>
                    <p:pic>
                      <p:nvPicPr>
                        <p:cNvPr id="3" name="Objekt 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111567" y="859443"/>
                          <a:ext cx="5891043" cy="44886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Pfeil nach rechts 6"/>
            <p:cNvSpPr/>
            <p:nvPr/>
          </p:nvSpPr>
          <p:spPr>
            <a:xfrm>
              <a:off x="8014220" y="3326339"/>
              <a:ext cx="1216382" cy="60063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180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52D3BC-8249-3C46-A9D8-CC66D0354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err="1"/>
              <a:t>Important</a:t>
            </a:r>
            <a:r>
              <a:rPr lang="it-IT"/>
              <a:t> </a:t>
            </a:r>
            <a:r>
              <a:rPr lang="it-IT" err="1"/>
              <a:t>dermatoscopic</a:t>
            </a:r>
            <a:r>
              <a:rPr lang="it-IT"/>
              <a:t> </a:t>
            </a:r>
            <a:r>
              <a:rPr lang="it-IT" err="1"/>
              <a:t>criteria</a:t>
            </a:r>
            <a:endParaRPr lang="it-IT"/>
          </a:p>
          <a:p>
            <a:pPr marL="0" indent="0">
              <a:buNone/>
            </a:pPr>
            <a:endParaRPr lang="it-IT"/>
          </a:p>
          <a:p>
            <a:pPr marL="342900" indent="-342900">
              <a:buFont typeface="+mj-lt"/>
              <a:buAutoNum type="arabicPeriod"/>
            </a:pPr>
            <a:r>
              <a:rPr lang="de-AT">
                <a:solidFill>
                  <a:prstClr val="black"/>
                </a:solidFill>
              </a:rPr>
              <a:t> </a:t>
            </a:r>
            <a:r>
              <a:rPr lang="de-AT" err="1">
                <a:solidFill>
                  <a:prstClr val="black"/>
                </a:solidFill>
              </a:rPr>
              <a:t>Vessels</a:t>
            </a:r>
            <a:r>
              <a:rPr lang="de-AT">
                <a:solidFill>
                  <a:prstClr val="black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e-AT" err="1">
                <a:solidFill>
                  <a:prstClr val="black"/>
                </a:solidFill>
              </a:rPr>
              <a:t>Scale</a:t>
            </a:r>
            <a:r>
              <a:rPr lang="de-AT">
                <a:solidFill>
                  <a:prstClr val="black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e-AT" err="1">
                <a:solidFill>
                  <a:prstClr val="black"/>
                </a:solidFill>
              </a:rPr>
              <a:t>Follicular</a:t>
            </a:r>
            <a:r>
              <a:rPr lang="de-AT">
                <a:solidFill>
                  <a:prstClr val="black"/>
                </a:solidFill>
              </a:rPr>
              <a:t> </a:t>
            </a:r>
            <a:r>
              <a:rPr lang="de-AT" err="1">
                <a:solidFill>
                  <a:prstClr val="black"/>
                </a:solidFill>
              </a:rPr>
              <a:t>structures</a:t>
            </a:r>
            <a:r>
              <a:rPr lang="de-AT">
                <a:solidFill>
                  <a:prstClr val="black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e-AT">
                <a:solidFill>
                  <a:prstClr val="black"/>
                </a:solidFill>
              </a:rPr>
              <a:t>Background </a:t>
            </a:r>
          </a:p>
          <a:p>
            <a:pPr marL="342900" indent="-342900">
              <a:buFont typeface="+mj-lt"/>
              <a:buAutoNum type="arabicPeriod"/>
            </a:pPr>
            <a:r>
              <a:rPr lang="de-AT" err="1">
                <a:solidFill>
                  <a:prstClr val="black"/>
                </a:solidFill>
              </a:rPr>
              <a:t>Clues</a:t>
            </a:r>
            <a:endParaRPr lang="de-AT">
              <a:solidFill>
                <a:prstClr val="black"/>
              </a:solidFill>
              <a:highlight>
                <a:srgbClr val="00FF00"/>
              </a:highlight>
            </a:endParaRPr>
          </a:p>
        </p:txBody>
      </p:sp>
      <p:sp>
        <p:nvSpPr>
          <p:cNvPr id="4" name="Rechteck 1">
            <a:extLst>
              <a:ext uri="{FF2B5EF4-FFF2-40B4-BE49-F238E27FC236}">
                <a16:creationId xmlns:a16="http://schemas.microsoft.com/office/drawing/2014/main" id="{2FF1FE38-471F-6B4C-B82F-71CBF6E1998B}"/>
              </a:ext>
            </a:extLst>
          </p:cNvPr>
          <p:cNvSpPr/>
          <p:nvPr/>
        </p:nvSpPr>
        <p:spPr>
          <a:xfrm>
            <a:off x="838200" y="4353016"/>
            <a:ext cx="3463977" cy="577669"/>
          </a:xfrm>
          <a:prstGeom prst="rect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3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05866009-FE02-B747-B8E8-9C97CE148E06}"/>
              </a:ext>
            </a:extLst>
          </p:cNvPr>
          <p:cNvGrpSpPr/>
          <p:nvPr/>
        </p:nvGrpSpPr>
        <p:grpSpPr>
          <a:xfrm>
            <a:off x="-198851" y="1653227"/>
            <a:ext cx="12589701" cy="3551546"/>
            <a:chOff x="-275208" y="1079008"/>
            <a:chExt cx="12589701" cy="3551546"/>
          </a:xfrm>
        </p:grpSpPr>
        <p:graphicFrame>
          <p:nvGraphicFramePr>
            <p:cNvPr id="6" name="Objekt 5"/>
            <p:cNvGraphicFramePr>
              <a:graphicFrameLocks noChangeAspect="1"/>
            </p:cNvGraphicFramePr>
            <p:nvPr>
              <p:extLst/>
            </p:nvPr>
          </p:nvGraphicFramePr>
          <p:xfrm>
            <a:off x="-275208" y="1092132"/>
            <a:ext cx="4484387" cy="3525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71" name="Image" r:id="rId3" imgW="10158480" imgH="6933240" progId="Photoshop.Image.13">
                    <p:embed/>
                  </p:oleObj>
                </mc:Choice>
                <mc:Fallback>
                  <p:oleObj name="Image" r:id="rId3" imgW="10158480" imgH="6933240" progId="Photoshop.Image.13">
                    <p:embed/>
                    <p:pic>
                      <p:nvPicPr>
                        <p:cNvPr id="6" name="Objekt 5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-275208" y="1092132"/>
                          <a:ext cx="4484387" cy="352529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Objekt 1"/>
            <p:cNvGraphicFramePr>
              <a:graphicFrameLocks noChangeAspect="1"/>
            </p:cNvGraphicFramePr>
            <p:nvPr>
              <p:extLst/>
            </p:nvPr>
          </p:nvGraphicFramePr>
          <p:xfrm>
            <a:off x="3732829" y="1079008"/>
            <a:ext cx="4601425" cy="35515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72" name="Image" r:id="rId5" imgW="6234840" imgH="4812480" progId="Photoshop.Image.13">
                    <p:embed/>
                  </p:oleObj>
                </mc:Choice>
                <mc:Fallback>
                  <p:oleObj name="Image" r:id="rId5" imgW="6234840" imgH="4812480" progId="Photoshop.Image.13">
                    <p:embed/>
                    <p:pic>
                      <p:nvPicPr>
                        <p:cNvPr id="2" name="Objekt 1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732829" y="1079008"/>
                          <a:ext cx="4601425" cy="355154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7904" y="1079008"/>
              <a:ext cx="4456589" cy="3551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hteck 2"/>
            <p:cNvSpPr/>
            <p:nvPr/>
          </p:nvSpPr>
          <p:spPr>
            <a:xfrm>
              <a:off x="0" y="1092132"/>
              <a:ext cx="949911" cy="85207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8" name="Rechteck 7"/>
            <p:cNvSpPr/>
            <p:nvPr/>
          </p:nvSpPr>
          <p:spPr>
            <a:xfrm>
              <a:off x="3734223" y="1079008"/>
              <a:ext cx="949911" cy="8520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" name="Rechteck 8"/>
            <p:cNvSpPr/>
            <p:nvPr/>
          </p:nvSpPr>
          <p:spPr>
            <a:xfrm>
              <a:off x="7859298" y="1079008"/>
              <a:ext cx="949911" cy="85207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427650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845CD91-C8F6-B647-B50A-5C471B7CB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22" y="978837"/>
            <a:ext cx="8261460" cy="555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3A76DDEE-162C-AF46-A8F3-6A6D4508C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4276" y="1796030"/>
            <a:ext cx="317672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AU" sz="1400" b="1">
                <a:solidFill>
                  <a:prstClr val="black"/>
                </a:solidFill>
                <a:latin typeface="+mn-lt"/>
              </a:rPr>
              <a:t>Vascular patterns: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AU" sz="1400" b="1">
              <a:solidFill>
                <a:prstClr val="black"/>
              </a:solidFill>
              <a:latin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AU" sz="1400" b="1">
                <a:solidFill>
                  <a:prstClr val="black"/>
                </a:solidFill>
                <a:latin typeface="+mn-lt"/>
              </a:rPr>
              <a:t>Vessel morphology left</a:t>
            </a:r>
            <a:r>
              <a:rPr lang="en-AU" sz="1400">
                <a:solidFill>
                  <a:prstClr val="black"/>
                </a:solidFill>
                <a:latin typeface="+mn-lt"/>
              </a:rPr>
              <a:t>: A- dots; B- clods; C- lines; D- looped; E- curved;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AU" sz="1400">
                <a:solidFill>
                  <a:prstClr val="black"/>
                </a:solidFill>
                <a:latin typeface="+mn-lt"/>
              </a:rPr>
              <a:t>F- serpentine; G- helical; H- coiled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AU" sz="1400">
              <a:solidFill>
                <a:prstClr val="black"/>
              </a:solidFill>
              <a:latin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AU" sz="1400" b="1">
                <a:solidFill>
                  <a:prstClr val="black"/>
                </a:solidFill>
                <a:latin typeface="+mn-lt"/>
              </a:rPr>
              <a:t>Vessel arrangement right</a:t>
            </a:r>
            <a:r>
              <a:rPr lang="en-AU" sz="1400">
                <a:solidFill>
                  <a:prstClr val="black"/>
                </a:solidFill>
                <a:latin typeface="+mn-lt"/>
              </a:rPr>
              <a:t>: A- random; B- clustered; C- serpiginous,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AU" sz="1400">
                <a:solidFill>
                  <a:prstClr val="black"/>
                </a:solidFill>
                <a:latin typeface="+mn-lt"/>
              </a:rPr>
              <a:t>D- linear; E- centred; F- radial; G -reticular; H- branched</a:t>
            </a:r>
          </a:p>
        </p:txBody>
      </p:sp>
      <p:sp>
        <p:nvSpPr>
          <p:cNvPr id="6" name="Textfeld 1">
            <a:extLst>
              <a:ext uri="{FF2B5EF4-FFF2-40B4-BE49-F238E27FC236}">
                <a16:creationId xmlns:a16="http://schemas.microsoft.com/office/drawing/2014/main" id="{B8083CBE-E793-E044-8681-01C46AE53BCE}"/>
              </a:ext>
            </a:extLst>
          </p:cNvPr>
          <p:cNvSpPr txBox="1"/>
          <p:nvPr/>
        </p:nvSpPr>
        <p:spPr>
          <a:xfrm>
            <a:off x="1765637" y="494698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err="1"/>
              <a:t>Morphology</a:t>
            </a:r>
            <a:endParaRPr lang="de-AT" b="1"/>
          </a:p>
        </p:txBody>
      </p:sp>
      <p:sp>
        <p:nvSpPr>
          <p:cNvPr id="7" name="Textfeld 2">
            <a:extLst>
              <a:ext uri="{FF2B5EF4-FFF2-40B4-BE49-F238E27FC236}">
                <a16:creationId xmlns:a16="http://schemas.microsoft.com/office/drawing/2014/main" id="{F1C5097D-7DC4-644B-83FC-A5148A9D2C5A}"/>
              </a:ext>
            </a:extLst>
          </p:cNvPr>
          <p:cNvSpPr txBox="1"/>
          <p:nvPr/>
        </p:nvSpPr>
        <p:spPr>
          <a:xfrm>
            <a:off x="5705189" y="494698"/>
            <a:ext cx="14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/>
              <a:t>Arrangement</a:t>
            </a:r>
          </a:p>
        </p:txBody>
      </p:sp>
    </p:spTree>
    <p:extLst>
      <p:ext uri="{BB962C8B-B14F-4D97-AF65-F5344CB8AC3E}">
        <p14:creationId xmlns:p14="http://schemas.microsoft.com/office/powerpoint/2010/main" val="4061227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52D3BC-8249-3C46-A9D8-CC66D0354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err="1"/>
              <a:t>Important</a:t>
            </a:r>
            <a:r>
              <a:rPr lang="it-IT"/>
              <a:t> </a:t>
            </a:r>
            <a:r>
              <a:rPr lang="it-IT" err="1"/>
              <a:t>dermatoscopic</a:t>
            </a:r>
            <a:r>
              <a:rPr lang="it-IT"/>
              <a:t> </a:t>
            </a:r>
            <a:r>
              <a:rPr lang="it-IT" err="1"/>
              <a:t>criteria</a:t>
            </a:r>
            <a:endParaRPr lang="it-IT"/>
          </a:p>
          <a:p>
            <a:pPr marL="0" indent="0">
              <a:buNone/>
            </a:pPr>
            <a:endParaRPr lang="it-IT"/>
          </a:p>
          <a:p>
            <a:pPr marL="342900" indent="-342900">
              <a:buFont typeface="+mj-lt"/>
              <a:buAutoNum type="arabicPeriod"/>
            </a:pPr>
            <a:r>
              <a:rPr lang="de-AT">
                <a:solidFill>
                  <a:prstClr val="black"/>
                </a:solidFill>
              </a:rPr>
              <a:t> </a:t>
            </a:r>
            <a:r>
              <a:rPr lang="de-AT" err="1">
                <a:solidFill>
                  <a:prstClr val="black"/>
                </a:solidFill>
              </a:rPr>
              <a:t>Vessels</a:t>
            </a:r>
            <a:r>
              <a:rPr lang="de-AT">
                <a:solidFill>
                  <a:prstClr val="black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e-AT" err="1">
                <a:solidFill>
                  <a:prstClr val="black"/>
                </a:solidFill>
              </a:rPr>
              <a:t>Scale</a:t>
            </a:r>
            <a:r>
              <a:rPr lang="de-AT">
                <a:solidFill>
                  <a:prstClr val="black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e-AT" err="1">
                <a:solidFill>
                  <a:prstClr val="black"/>
                </a:solidFill>
              </a:rPr>
              <a:t>Follicular</a:t>
            </a:r>
            <a:r>
              <a:rPr lang="de-AT">
                <a:solidFill>
                  <a:prstClr val="black"/>
                </a:solidFill>
              </a:rPr>
              <a:t> </a:t>
            </a:r>
            <a:r>
              <a:rPr lang="de-AT" err="1">
                <a:solidFill>
                  <a:prstClr val="black"/>
                </a:solidFill>
              </a:rPr>
              <a:t>structures</a:t>
            </a:r>
            <a:r>
              <a:rPr lang="de-AT">
                <a:solidFill>
                  <a:prstClr val="black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e-AT">
                <a:solidFill>
                  <a:prstClr val="black"/>
                </a:solidFill>
              </a:rPr>
              <a:t>Background </a:t>
            </a:r>
          </a:p>
          <a:p>
            <a:pPr marL="342900" indent="-342900">
              <a:buFont typeface="+mj-lt"/>
              <a:buAutoNum type="arabicPeriod"/>
            </a:pPr>
            <a:r>
              <a:rPr lang="de-AT" err="1">
                <a:solidFill>
                  <a:prstClr val="black"/>
                </a:solidFill>
              </a:rPr>
              <a:t>Clues</a:t>
            </a:r>
            <a:endParaRPr lang="de-AT">
              <a:solidFill>
                <a:prstClr val="black"/>
              </a:solidFill>
              <a:highlight>
                <a:srgbClr val="00FF00"/>
              </a:highlight>
            </a:endParaRPr>
          </a:p>
        </p:txBody>
      </p:sp>
      <p:sp>
        <p:nvSpPr>
          <p:cNvPr id="4" name="Rechteck 1">
            <a:extLst>
              <a:ext uri="{FF2B5EF4-FFF2-40B4-BE49-F238E27FC236}">
                <a16:creationId xmlns:a16="http://schemas.microsoft.com/office/drawing/2014/main" id="{2FF1FE38-471F-6B4C-B82F-71CBF6E1998B}"/>
              </a:ext>
            </a:extLst>
          </p:cNvPr>
          <p:cNvSpPr/>
          <p:nvPr/>
        </p:nvSpPr>
        <p:spPr>
          <a:xfrm>
            <a:off x="838200" y="4832702"/>
            <a:ext cx="3463977" cy="577669"/>
          </a:xfrm>
          <a:prstGeom prst="rect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15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28736" y="-135046"/>
            <a:ext cx="4731147" cy="3957407"/>
          </a:xfrm>
          <a:prstGeom prst="rect">
            <a:avLst/>
          </a:prstGeom>
          <a:noFill/>
        </p:spPr>
      </p:pic>
      <p:pic>
        <p:nvPicPr>
          <p:cNvPr id="19459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6075" y="-134938"/>
            <a:ext cx="9305925" cy="7594601"/>
          </a:xfrm>
          <a:noFill/>
        </p:spPr>
      </p:pic>
      <p:sp>
        <p:nvSpPr>
          <p:cNvPr id="5" name="Rechteck 4"/>
          <p:cNvSpPr/>
          <p:nvPr/>
        </p:nvSpPr>
        <p:spPr>
          <a:xfrm>
            <a:off x="7012168" y="3293696"/>
            <a:ext cx="1053738" cy="1057329"/>
          </a:xfrm>
          <a:prstGeom prst="rect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67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ssels1">
            <a:extLst>
              <a:ext uri="{FF2B5EF4-FFF2-40B4-BE49-F238E27FC236}">
                <a16:creationId xmlns:a16="http://schemas.microsoft.com/office/drawing/2014/main" id="{6ACEE4A1-A769-4543-B92D-168A7918E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281" y="0"/>
            <a:ext cx="5659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4760FCD7-344B-724A-83BC-22805D18A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2392" y="914400"/>
            <a:ext cx="6944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err="1">
                <a:solidFill>
                  <a:srgbClr val="000000"/>
                </a:solidFill>
              </a:rPr>
              <a:t>Clods</a:t>
            </a:r>
            <a:endParaRPr lang="de-AT">
              <a:solidFill>
                <a:srgbClr val="000000"/>
              </a:solidFill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49BDB28E-B0DD-7C47-8A61-108666E54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560" y="2304494"/>
            <a:ext cx="86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Lines,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err="1">
                <a:solidFill>
                  <a:srgbClr val="000000"/>
                </a:solidFill>
              </a:rPr>
              <a:t>looped</a:t>
            </a:r>
            <a:endParaRPr lang="de-AT">
              <a:solidFill>
                <a:srgbClr val="000000"/>
              </a:solidFill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1617D45-C21F-2947-8A81-90F54E7B5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2392" y="3922713"/>
            <a:ext cx="11940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Lines,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serpentine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C7BC6FC-B962-9A43-9B0C-0BED54E5E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268" y="5584826"/>
            <a:ext cx="7870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Lines,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helical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3A42D129-BD93-EA46-97E3-72B628118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268" y="3922714"/>
            <a:ext cx="8257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Lines,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curved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E6FD4BB0-120F-594E-9EAA-256944FB2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267" y="914400"/>
            <a:ext cx="615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err="1">
                <a:solidFill>
                  <a:srgbClr val="000000"/>
                </a:solidFill>
              </a:rPr>
              <a:t>Dots</a:t>
            </a:r>
            <a:endParaRPr lang="de-AT">
              <a:solidFill>
                <a:srgbClr val="000000"/>
              </a:solidFill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F8FCA293-67F4-DC47-BE53-746FC54A2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3505" y="2299513"/>
            <a:ext cx="10795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Lines, </a:t>
            </a:r>
            <a:r>
              <a:rPr lang="de-AT" err="1">
                <a:solidFill>
                  <a:srgbClr val="000000"/>
                </a:solidFill>
              </a:rPr>
              <a:t>straight</a:t>
            </a:r>
            <a:endParaRPr lang="de-AT">
              <a:solidFill>
                <a:srgbClr val="000000"/>
              </a:solidFill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E61D9BD6-178F-094B-9A23-1F99C0370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2541" y="5584826"/>
            <a:ext cx="7729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Lines,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err="1">
                <a:solidFill>
                  <a:srgbClr val="000000"/>
                </a:solidFill>
              </a:rPr>
              <a:t>coiled</a:t>
            </a:r>
            <a:endParaRPr lang="de-A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79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ssels1">
            <a:extLst>
              <a:ext uri="{FF2B5EF4-FFF2-40B4-BE49-F238E27FC236}">
                <a16:creationId xmlns:a16="http://schemas.microsoft.com/office/drawing/2014/main" id="{6ACEE4A1-A769-4543-B92D-168A7918E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281" y="0"/>
            <a:ext cx="5659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4760FCD7-344B-724A-83BC-22805D18A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2392" y="914400"/>
            <a:ext cx="6944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err="1">
                <a:solidFill>
                  <a:srgbClr val="000000"/>
                </a:solidFill>
              </a:rPr>
              <a:t>Clods</a:t>
            </a:r>
            <a:endParaRPr lang="de-AT">
              <a:solidFill>
                <a:srgbClr val="000000"/>
              </a:solidFill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49BDB28E-B0DD-7C47-8A61-108666E54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560" y="2304494"/>
            <a:ext cx="86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Lines,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err="1">
                <a:solidFill>
                  <a:srgbClr val="000000"/>
                </a:solidFill>
              </a:rPr>
              <a:t>looped</a:t>
            </a:r>
            <a:endParaRPr lang="de-AT">
              <a:solidFill>
                <a:srgbClr val="000000"/>
              </a:solidFill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1617D45-C21F-2947-8A81-90F54E7B5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2392" y="3922713"/>
            <a:ext cx="11940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Lines,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serpentine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C7BC6FC-B962-9A43-9B0C-0BED54E5E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268" y="5584826"/>
            <a:ext cx="7870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Lines,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helical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3A42D129-BD93-EA46-97E3-72B628118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268" y="3922714"/>
            <a:ext cx="8257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Lines,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curved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E6FD4BB0-120F-594E-9EAA-256944FB2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267" y="914400"/>
            <a:ext cx="6158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err="1">
                <a:solidFill>
                  <a:srgbClr val="000000"/>
                </a:solidFill>
              </a:rPr>
              <a:t>Dots</a:t>
            </a:r>
            <a:endParaRPr lang="de-AT">
              <a:solidFill>
                <a:srgbClr val="000000"/>
              </a:solidFill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F8FCA293-67F4-DC47-BE53-746FC54A2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3505" y="2299513"/>
            <a:ext cx="10795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Lines, </a:t>
            </a:r>
            <a:r>
              <a:rPr lang="de-AT" err="1">
                <a:solidFill>
                  <a:srgbClr val="000000"/>
                </a:solidFill>
              </a:rPr>
              <a:t>straight</a:t>
            </a:r>
            <a:endParaRPr lang="de-AT">
              <a:solidFill>
                <a:srgbClr val="000000"/>
              </a:solidFill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E61D9BD6-178F-094B-9A23-1F99C0370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2541" y="5584826"/>
            <a:ext cx="77296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>
                <a:solidFill>
                  <a:srgbClr val="000000"/>
                </a:solidFill>
              </a:rPr>
              <a:t>Lines,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AT" err="1">
                <a:solidFill>
                  <a:srgbClr val="000000"/>
                </a:solidFill>
              </a:rPr>
              <a:t>coiled</a:t>
            </a:r>
            <a:endParaRPr lang="de-AT">
              <a:solidFill>
                <a:srgbClr val="000000"/>
              </a:solidFill>
            </a:endParaRPr>
          </a:p>
        </p:txBody>
      </p:sp>
      <p:sp>
        <p:nvSpPr>
          <p:cNvPr id="13" name="Rechteck 1">
            <a:extLst>
              <a:ext uri="{FF2B5EF4-FFF2-40B4-BE49-F238E27FC236}">
                <a16:creationId xmlns:a16="http://schemas.microsoft.com/office/drawing/2014/main" id="{E5EFA921-DAB1-3B4E-AB3E-95AB9D66147E}"/>
              </a:ext>
            </a:extLst>
          </p:cNvPr>
          <p:cNvSpPr/>
          <p:nvPr/>
        </p:nvSpPr>
        <p:spPr>
          <a:xfrm>
            <a:off x="1975566" y="139594"/>
            <a:ext cx="3962400" cy="1680754"/>
          </a:xfrm>
          <a:prstGeom prst="rect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9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9C47B41-F2E6-6545-914F-DC687ADFA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1167" y="176711"/>
            <a:ext cx="8129665" cy="6504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3072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9C47B41-F2E6-6545-914F-DC687ADFA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1167" y="176711"/>
            <a:ext cx="8129665" cy="6504578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7396F3-771B-CE42-A4BA-789081417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143" y="2173785"/>
            <a:ext cx="5748462" cy="4319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816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5D704AD2-5C2A-F54D-BB8C-740F3BACEB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993641"/>
              </p:ext>
            </p:extLst>
          </p:nvPr>
        </p:nvGraphicFramePr>
        <p:xfrm>
          <a:off x="2533695" y="687481"/>
          <a:ext cx="7124609" cy="5734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Image" r:id="rId3" imgW="8850600" imgH="7123680" progId="Photoshop.Image.13">
                  <p:embed/>
                </p:oleObj>
              </mc:Choice>
              <mc:Fallback>
                <p:oleObj name="Image" r:id="rId3" imgW="8850600" imgH="7123680" progId="Photoshop.Image.13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33695" y="687481"/>
                        <a:ext cx="7124609" cy="57344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3301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>
            <a:extLst>
              <a:ext uri="{FF2B5EF4-FFF2-40B4-BE49-F238E27FC236}">
                <a16:creationId xmlns:a16="http://schemas.microsoft.com/office/drawing/2014/main" id="{FDD752D5-BCCD-1C41-9ED3-E7F448FD5B14}"/>
              </a:ext>
            </a:extLst>
          </p:cNvPr>
          <p:cNvSpPr txBox="1"/>
          <p:nvPr/>
        </p:nvSpPr>
        <p:spPr>
          <a:xfrm>
            <a:off x="663388" y="4556118"/>
            <a:ext cx="11250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000" err="1">
                <a:solidFill>
                  <a:prstClr val="black"/>
                </a:solidFill>
              </a:rPr>
              <a:t>Vessels</a:t>
            </a:r>
            <a:r>
              <a:rPr lang="de-AT" sz="4000">
                <a:solidFill>
                  <a:prstClr val="black"/>
                </a:solidFill>
              </a:rPr>
              <a:t> </a:t>
            </a:r>
            <a:r>
              <a:rPr lang="de-AT" sz="4000" err="1">
                <a:solidFill>
                  <a:prstClr val="black"/>
                </a:solidFill>
              </a:rPr>
              <a:t>as</a:t>
            </a:r>
            <a:r>
              <a:rPr lang="de-AT" sz="4000">
                <a:solidFill>
                  <a:prstClr val="black"/>
                </a:solidFill>
              </a:rPr>
              <a:t> </a:t>
            </a:r>
            <a:r>
              <a:rPr lang="de-AT" sz="4000" err="1">
                <a:solidFill>
                  <a:prstClr val="black"/>
                </a:solidFill>
              </a:rPr>
              <a:t>dots</a:t>
            </a:r>
            <a:r>
              <a:rPr lang="de-AT" sz="4000">
                <a:solidFill>
                  <a:prstClr val="black"/>
                </a:solidFill>
              </a:rPr>
              <a:t> = </a:t>
            </a:r>
            <a:r>
              <a:rPr lang="de-AT" sz="4000" err="1">
                <a:solidFill>
                  <a:prstClr val="black"/>
                </a:solidFill>
              </a:rPr>
              <a:t>capillary</a:t>
            </a:r>
            <a:r>
              <a:rPr lang="de-AT" sz="4000">
                <a:solidFill>
                  <a:prstClr val="black"/>
                </a:solidFill>
              </a:rPr>
              <a:t> </a:t>
            </a:r>
            <a:r>
              <a:rPr lang="de-AT" sz="4000" err="1">
                <a:solidFill>
                  <a:prstClr val="black"/>
                </a:solidFill>
              </a:rPr>
              <a:t>loops</a:t>
            </a:r>
            <a:r>
              <a:rPr lang="de-AT" sz="4000">
                <a:solidFill>
                  <a:prstClr val="black"/>
                </a:solidFill>
              </a:rPr>
              <a:t> in dermal </a:t>
            </a:r>
            <a:r>
              <a:rPr lang="de-AT" sz="4000" err="1">
                <a:solidFill>
                  <a:prstClr val="black"/>
                </a:solidFill>
              </a:rPr>
              <a:t>papillae</a:t>
            </a:r>
            <a:endParaRPr lang="de-AT" sz="4000">
              <a:solidFill>
                <a:prstClr val="black"/>
              </a:solidFill>
            </a:endParaRPr>
          </a:p>
        </p:txBody>
      </p:sp>
      <p:graphicFrame>
        <p:nvGraphicFramePr>
          <p:cNvPr id="3" name="Objekt 4">
            <a:extLst>
              <a:ext uri="{FF2B5EF4-FFF2-40B4-BE49-F238E27FC236}">
                <a16:creationId xmlns:a16="http://schemas.microsoft.com/office/drawing/2014/main" id="{07A5A2B1-5F51-684B-8EB2-225746DE424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619250" y="1138035"/>
          <a:ext cx="8953500" cy="328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Image" r:id="rId3" imgW="17904600" imgH="6564960" progId="Photoshop.Image.13">
                  <p:embed/>
                </p:oleObj>
              </mc:Choice>
              <mc:Fallback>
                <p:oleObj name="Image" r:id="rId3" imgW="17904600" imgH="6564960" progId="Photoshop.Image.13">
                  <p:embed/>
                  <p:pic>
                    <p:nvPicPr>
                      <p:cNvPr id="3" name="Objekt 4">
                        <a:extLst>
                          <a:ext uri="{FF2B5EF4-FFF2-40B4-BE49-F238E27FC236}">
                            <a16:creationId xmlns:a16="http://schemas.microsoft.com/office/drawing/2014/main" id="{07A5A2B1-5F51-684B-8EB2-225746DE42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9250" y="1138035"/>
                        <a:ext cx="8953500" cy="328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9">
            <a:extLst>
              <a:ext uri="{FF2B5EF4-FFF2-40B4-BE49-F238E27FC236}">
                <a16:creationId xmlns:a16="http://schemas.microsoft.com/office/drawing/2014/main" id="{70F42D50-3AF1-BC46-A673-3D7F883C68C9}"/>
              </a:ext>
            </a:extLst>
          </p:cNvPr>
          <p:cNvSpPr/>
          <p:nvPr/>
        </p:nvSpPr>
        <p:spPr>
          <a:xfrm>
            <a:off x="5617540" y="1939133"/>
            <a:ext cx="478460" cy="1680754"/>
          </a:xfrm>
          <a:prstGeom prst="rect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992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205</Words>
  <Application>Microsoft Macintosh PowerPoint</Application>
  <PresentationFormat>Widescreen</PresentationFormat>
  <Paragraphs>95</Paragraphs>
  <Slides>31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8" baseType="lpstr">
      <vt:lpstr>ＭＳ Ｐゴシック</vt:lpstr>
      <vt:lpstr>Arial</vt:lpstr>
      <vt:lpstr>Calibri</vt:lpstr>
      <vt:lpstr>Calibri Light</vt:lpstr>
      <vt:lpstr>Gill Sans</vt:lpstr>
      <vt:lpstr>Tema di Office</vt:lpstr>
      <vt:lpstr>Image</vt:lpstr>
      <vt:lpstr>Dermatoscopy of inflammatory lesions: Important criteria and pathologic correlation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Thomas Lione</dc:creator>
  <cp:lastModifiedBy>Thomas Lione</cp:lastModifiedBy>
  <cp:revision>23</cp:revision>
  <dcterms:created xsi:type="dcterms:W3CDTF">2018-09-28T07:46:14Z</dcterms:created>
  <dcterms:modified xsi:type="dcterms:W3CDTF">2018-10-25T07:57:22Z</dcterms:modified>
</cp:coreProperties>
</file>