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1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43"/>
    <p:restoredTop sz="91835"/>
  </p:normalViewPr>
  <p:slideViewPr>
    <p:cSldViewPr snapToGrid="0" snapToObjects="1">
      <p:cViewPr varScale="1">
        <p:scale>
          <a:sx n="85" d="100"/>
          <a:sy n="85" d="100"/>
        </p:scale>
        <p:origin x="416" y="16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92823-BE52-7047-9477-53F6632FCBE2}" type="datetimeFigureOut">
              <a:rPr lang="en-US" smtClean="0"/>
              <a:t>10/24/18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E30FD-19F0-B946-A2AF-9582D4BD4B86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1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E30FD-19F0-B946-A2AF-9582D4BD4B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96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E30FD-19F0-B946-A2AF-9582D4BD4B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16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E30FD-19F0-B946-A2AF-9582D4BD4B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9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71A5A7-F6E3-5942-A1EE-518AE949B8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DF96A27-C0D8-6A47-B373-4A97917E4F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D8A9D42-8F4F-8143-9207-50AEA8878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1A14-3471-B14E-B6F5-4F2BDFA2B3F7}" type="datetimeFigureOut">
              <a:rPr lang="it-IT" smtClean="0"/>
              <a:t>24/10/18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1E511C-4F17-7845-88DA-CD9DF3756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5953C64-AD70-F443-BCB2-900B93E2B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DED2-D515-9C4C-AAB4-853E1EF420DA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3B496F3-2C75-9A4B-A8BC-FA1D5BA6D0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238500"/>
            <a:ext cx="12192000" cy="36195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F4C1B84-6DF1-6147-AA57-0D6076AAC4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91644" y="4067748"/>
            <a:ext cx="1608712" cy="72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57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897342-0B16-0640-9E55-254FAC927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9DD8E2-B9B3-D34C-93F6-488A5DE52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err="1"/>
              <a:t>Modifica</a:t>
            </a:r>
            <a:r>
              <a:rPr lang="en-US" noProof="0" dirty="0"/>
              <a:t> </a:t>
            </a:r>
            <a:r>
              <a:rPr lang="en-US" noProof="0" dirty="0" err="1"/>
              <a:t>gli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
Secondo </a:t>
            </a:r>
            <a:r>
              <a:rPr lang="en-US" noProof="0" dirty="0" err="1"/>
              <a:t>livello</a:t>
            </a:r>
            <a:r>
              <a:rPr lang="en-US" noProof="0" dirty="0"/>
              <a:t>
</a:t>
            </a:r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r>
              <a:rPr lang="en-US" noProof="0" dirty="0"/>
              <a:t>
Quarto </a:t>
            </a:r>
            <a:r>
              <a:rPr lang="en-US" noProof="0" dirty="0" err="1"/>
              <a:t>livello</a:t>
            </a:r>
            <a:r>
              <a:rPr lang="en-US" noProof="0" dirty="0"/>
              <a:t>
Quinto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47C96D5-0A90-CE4E-9E85-EE6FBC23B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1A14-3471-B14E-B6F5-4F2BDFA2B3F7}" type="datetimeFigureOut">
              <a:rPr lang="it-IT" smtClean="0"/>
              <a:t>24/10/18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9327E03-755B-074E-A1BB-2E868982B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28CFFB-72D3-8B43-8F71-ABF681D8C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DED2-D515-9C4C-AAB4-853E1EF420DA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F571CE8-D1CE-644D-8CF4-7FB956D214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3238500"/>
            <a:ext cx="12192000" cy="36195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E55F408-CC02-A042-9DFD-BEF50A645E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6843" y="365125"/>
            <a:ext cx="1389135" cy="62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73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4AAA418-D499-7A4B-ACFD-6A8116FA9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1A14-3471-B14E-B6F5-4F2BDFA2B3F7}" type="datetimeFigureOut">
              <a:rPr lang="it-IT" smtClean="0"/>
              <a:t>24/10/18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999AC11-BD91-AF46-B566-EF38588F6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DB58589-D7BE-FF49-9CCB-C9DE93EC2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DED2-D515-9C4C-AAB4-853E1EF420DA}" type="slidenum">
              <a:rPr lang="it-IT" smtClean="0"/>
              <a:t>‹N›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0C72C19-9BA6-834F-99FC-70F6808314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3238500"/>
            <a:ext cx="12192000" cy="36195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6221C1E-32BD-304A-B962-4461A5FB9E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6843" y="365125"/>
            <a:ext cx="1389135" cy="62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9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204577D-7E0F-9D4C-B52C-6BD8BA61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D1A14-3471-B14E-B6F5-4F2BDFA2B3F7}" type="datetimeFigureOut">
              <a:rPr lang="en-US" noProof="0" smtClean="0"/>
              <a:t>10/24/18</a:t>
            </a:fld>
            <a:endParaRPr lang="en-US" noProof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3E8A0F9-579B-C044-97C8-752FA0567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7918901-07C8-C843-A867-5AAE12DF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EDED2-D515-9C4C-AAB4-853E1EF420DA}" type="slidenum">
              <a:rPr lang="en-US" noProof="0" smtClean="0"/>
              <a:t>‹N›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71025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4AD3CDA-7A51-8343-8783-28B3CB35E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B36FF35-1E6E-E642-BC23-F48ADE9B0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noProof="0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F44AFE7-CF9D-4947-BE18-6765AA6AD9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D1A14-3471-B14E-B6F5-4F2BDFA2B3F7}" type="datetimeFigureOut">
              <a:rPr lang="en-US" noProof="0" smtClean="0"/>
              <a:t>10/24/18</a:t>
            </a:fld>
            <a:endParaRPr lang="en-US" noProof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AF0B13-48CA-8744-985A-28BEE09BF9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173D08-D55B-AE49-960D-30BB19B865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EDED2-D515-9C4C-AAB4-853E1EF420DA}" type="slidenum">
              <a:rPr lang="en-US" noProof="0" smtClean="0"/>
              <a:t>‹N›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35768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EC78BB-510C-A24E-BC31-4BCA582DE2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Dermoscopy in general dermatology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0474EAC-754D-1346-8E52-5BAE88A44A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Aimilios</a:t>
            </a:r>
            <a:r>
              <a:rPr lang="en-US" dirty="0"/>
              <a:t> </a:t>
            </a:r>
            <a:r>
              <a:rPr lang="en-US" dirty="0" err="1"/>
              <a:t>Lallas</a:t>
            </a:r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7E03074-52DE-5041-ADA2-0FD66F0B8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114" y="4067748"/>
            <a:ext cx="1608712" cy="72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01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lpation">
            <a:extLst>
              <a:ext uri="{FF2B5EF4-FFF2-40B4-BE49-F238E27FC236}">
                <a16:creationId xmlns:a16="http://schemas.microsoft.com/office/drawing/2014/main" id="{97A03930-CDFC-A640-9D74-A800564ACBDE}"/>
              </a:ext>
            </a:extLst>
          </p:cNvPr>
          <p:cNvSpPr/>
          <p:nvPr/>
        </p:nvSpPr>
        <p:spPr>
          <a:xfrm>
            <a:off x="8315084" y="0"/>
            <a:ext cx="3876916" cy="2636286"/>
          </a:xfrm>
          <a:prstGeom prst="roundRect">
            <a:avLst>
              <a:gd name="adj" fmla="val 5582"/>
            </a:avLst>
          </a:prstGeom>
          <a:solidFill>
            <a:srgbClr val="FF410E">
              <a:alpha val="50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palpation</a:t>
            </a:r>
          </a:p>
        </p:txBody>
      </p:sp>
      <p:sp>
        <p:nvSpPr>
          <p:cNvPr id="11" name="scratching">
            <a:extLst>
              <a:ext uri="{FF2B5EF4-FFF2-40B4-BE49-F238E27FC236}">
                <a16:creationId xmlns:a16="http://schemas.microsoft.com/office/drawing/2014/main" id="{1FB212E3-3A65-CF43-A7FC-08639B4829DF}"/>
              </a:ext>
            </a:extLst>
          </p:cNvPr>
          <p:cNvSpPr/>
          <p:nvPr/>
        </p:nvSpPr>
        <p:spPr>
          <a:xfrm>
            <a:off x="0" y="3343300"/>
            <a:ext cx="4132713" cy="3514700"/>
          </a:xfrm>
          <a:prstGeom prst="roundRect">
            <a:avLst>
              <a:gd name="adj" fmla="val 5102"/>
            </a:avLst>
          </a:prstGeom>
          <a:solidFill>
            <a:srgbClr val="67BCFF">
              <a:alpha val="50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  <a:p>
            <a:pPr>
              <a:defRPr sz="3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  <a:p>
            <a:pPr>
              <a:defRPr sz="3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scratching</a:t>
            </a:r>
          </a:p>
        </p:txBody>
      </p:sp>
      <p:sp>
        <p:nvSpPr>
          <p:cNvPr id="12" name="diascopy">
            <a:extLst>
              <a:ext uri="{FF2B5EF4-FFF2-40B4-BE49-F238E27FC236}">
                <a16:creationId xmlns:a16="http://schemas.microsoft.com/office/drawing/2014/main" id="{11FB7CD3-A68B-D540-83E0-636AD3533874}"/>
              </a:ext>
            </a:extLst>
          </p:cNvPr>
          <p:cNvSpPr/>
          <p:nvPr/>
        </p:nvSpPr>
        <p:spPr>
          <a:xfrm>
            <a:off x="7853446" y="1849079"/>
            <a:ext cx="4338554" cy="4991909"/>
          </a:xfrm>
          <a:prstGeom prst="roundRect">
            <a:avLst>
              <a:gd name="adj" fmla="val 4567"/>
            </a:avLst>
          </a:prstGeom>
          <a:solidFill>
            <a:srgbClr val="A5FB7C">
              <a:alpha val="50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>
              <a:defRPr sz="3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diascopy</a:t>
            </a:r>
          </a:p>
        </p:txBody>
      </p:sp>
      <p:sp>
        <p:nvSpPr>
          <p:cNvPr id="14" name="symptoms">
            <a:extLst>
              <a:ext uri="{FF2B5EF4-FFF2-40B4-BE49-F238E27FC236}">
                <a16:creationId xmlns:a16="http://schemas.microsoft.com/office/drawing/2014/main" id="{6AAFD055-92D5-174F-9CD5-A0978C47DC25}"/>
              </a:ext>
            </a:extLst>
          </p:cNvPr>
          <p:cNvSpPr/>
          <p:nvPr/>
        </p:nvSpPr>
        <p:spPr>
          <a:xfrm>
            <a:off x="4160337" y="3129463"/>
            <a:ext cx="3693109" cy="3711525"/>
          </a:xfrm>
          <a:prstGeom prst="roundRect">
            <a:avLst>
              <a:gd name="adj" fmla="val 6232"/>
            </a:avLst>
          </a:prstGeom>
          <a:solidFill>
            <a:srgbClr val="FFFB3D">
              <a:alpha val="50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>
              <a:defRPr sz="3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symptoms</a:t>
            </a:r>
          </a:p>
        </p:txBody>
      </p:sp>
      <p:sp>
        <p:nvSpPr>
          <p:cNvPr id="15" name="macroscopic inspection">
            <a:extLst>
              <a:ext uri="{FF2B5EF4-FFF2-40B4-BE49-F238E27FC236}">
                <a16:creationId xmlns:a16="http://schemas.microsoft.com/office/drawing/2014/main" id="{D534D4E0-D06B-6F41-B98E-E83928EDE865}"/>
              </a:ext>
            </a:extLst>
          </p:cNvPr>
          <p:cNvSpPr/>
          <p:nvPr/>
        </p:nvSpPr>
        <p:spPr>
          <a:xfrm>
            <a:off x="0" y="0"/>
            <a:ext cx="5822576" cy="4948518"/>
          </a:xfrm>
          <a:prstGeom prst="roundRect">
            <a:avLst>
              <a:gd name="adj" fmla="val 5071"/>
            </a:avLst>
          </a:prstGeom>
          <a:solidFill>
            <a:srgbClr val="FF981B">
              <a:alpha val="50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/>
              <a:t>macroscopic inspection</a:t>
            </a:r>
          </a:p>
        </p:txBody>
      </p:sp>
      <p:sp>
        <p:nvSpPr>
          <p:cNvPr id="13" name="history">
            <a:extLst>
              <a:ext uri="{FF2B5EF4-FFF2-40B4-BE49-F238E27FC236}">
                <a16:creationId xmlns:a16="http://schemas.microsoft.com/office/drawing/2014/main" id="{77E8B41D-33B2-A341-AE2B-E38CCFA7D4BA}"/>
              </a:ext>
            </a:extLst>
          </p:cNvPr>
          <p:cNvSpPr/>
          <p:nvPr/>
        </p:nvSpPr>
        <p:spPr>
          <a:xfrm>
            <a:off x="5232400" y="6298"/>
            <a:ext cx="3082684" cy="3123165"/>
          </a:xfrm>
          <a:prstGeom prst="roundRect">
            <a:avLst>
              <a:gd name="adj" fmla="val 4285"/>
            </a:avLst>
          </a:prstGeom>
          <a:solidFill>
            <a:srgbClr val="8981F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>
              <a:defRPr sz="3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>
              <a:defRPr sz="3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history</a:t>
            </a:r>
          </a:p>
        </p:txBody>
      </p:sp>
      <p:pic>
        <p:nvPicPr>
          <p:cNvPr id="16" name="target1-300.png" descr="target1-300.png">
            <a:extLst>
              <a:ext uri="{FF2B5EF4-FFF2-40B4-BE49-F238E27FC236}">
                <a16:creationId xmlns:a16="http://schemas.microsoft.com/office/drawing/2014/main" id="{1FB51FD3-9C1E-0B45-97A5-8485C3A5606E}"/>
              </a:ext>
            </a:extLst>
          </p:cNvPr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22576" y="2786413"/>
            <a:ext cx="1594403" cy="1841045"/>
          </a:xfrm>
          <a:prstGeom prst="rect">
            <a:avLst/>
          </a:prstGeom>
        </p:spPr>
      </p:pic>
      <p:sp>
        <p:nvSpPr>
          <p:cNvPr id="9" name="dermoscopy">
            <a:extLst>
              <a:ext uri="{FF2B5EF4-FFF2-40B4-BE49-F238E27FC236}">
                <a16:creationId xmlns:a16="http://schemas.microsoft.com/office/drawing/2014/main" id="{BD8C990E-AD24-3C40-A78D-40A6489D9791}"/>
              </a:ext>
            </a:extLst>
          </p:cNvPr>
          <p:cNvSpPr/>
          <p:nvPr/>
        </p:nvSpPr>
        <p:spPr>
          <a:xfrm>
            <a:off x="7731051" y="1849079"/>
            <a:ext cx="4460949" cy="2480368"/>
          </a:xfrm>
          <a:prstGeom prst="roundRect">
            <a:avLst>
              <a:gd name="adj" fmla="val 8223"/>
            </a:avLst>
          </a:prstGeom>
          <a:solidFill>
            <a:srgbClr val="FF292B">
              <a:alpha val="50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100"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 err="1"/>
              <a:t>dermoscopy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5541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78B0044-B817-644C-9A56-317A3C42CF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2. </a:t>
            </a:r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dirty="0" err="1"/>
              <a:t>should</a:t>
            </a:r>
            <a:r>
              <a:rPr lang="it-IT" dirty="0"/>
              <a:t> </a:t>
            </a:r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apply</a:t>
            </a:r>
            <a:r>
              <a:rPr lang="it-IT" dirty="0"/>
              <a:t> </a:t>
            </a:r>
            <a:r>
              <a:rPr lang="it-IT" dirty="0" err="1"/>
              <a:t>dermoscopy</a:t>
            </a:r>
            <a:r>
              <a:rPr lang="it-IT" dirty="0"/>
              <a:t> ???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656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AED76FF0-9EFF-9D4A-B42B-F5363C080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735" y="1185502"/>
            <a:ext cx="5777675" cy="4301442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68AE1965-713B-C644-AD48-7A6E15AAA1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94323" y="1183461"/>
            <a:ext cx="5732206" cy="430552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55938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FF76E1C9-F941-DC4F-BCE6-B3EC0689E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122" y="1408298"/>
            <a:ext cx="5775878" cy="4331909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4AD08541-58DA-BE4E-B06D-A16A30954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58352" y="1408298"/>
            <a:ext cx="5775878" cy="43351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98245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0D6B4551-8790-734A-A127-AB139FB09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8977" y="1538191"/>
            <a:ext cx="5598346" cy="4167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94F9FC4C-6EE4-F646-AC7C-0B2F44894A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94475" y="1538191"/>
            <a:ext cx="5550194" cy="416881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93462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624647,005.jpeg" descr="624647,005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4472" y="-12019"/>
            <a:ext cx="10323056" cy="688203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08268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24647,002.jpeg" descr="624647,002.jpeg">
            <a:extLst>
              <a:ext uri="{FF2B5EF4-FFF2-40B4-BE49-F238E27FC236}">
                <a16:creationId xmlns:a16="http://schemas.microsoft.com/office/drawing/2014/main" id="{D2993C80-A71D-DD44-915D-CCC50F5CC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5265" y="31897"/>
            <a:ext cx="9101470" cy="682610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32759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03598.006.jpg" descr="403598.006.jpg">
            <a:extLst>
              <a:ext uri="{FF2B5EF4-FFF2-40B4-BE49-F238E27FC236}">
                <a16:creationId xmlns:a16="http://schemas.microsoft.com/office/drawing/2014/main" id="{D4CDBB52-8D46-E04B-A8A0-49BF7941B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rcRect l="3688" t="7139" r="11224" b="7417"/>
          <a:stretch>
            <a:fillRect/>
          </a:stretch>
        </p:blipFill>
        <p:spPr>
          <a:xfrm rot="16199996">
            <a:off x="6075607" y="1121004"/>
            <a:ext cx="5635771" cy="42445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ln>
            <a:solidFill>
              <a:srgbClr val="FFFFFF"/>
            </a:solidFill>
            <a:miter lim="400000"/>
          </a:ln>
          <a:effectLst>
            <a:outerShdw blurRad="63500" dist="127000" dir="3240000" rotWithShape="0">
              <a:srgbClr val="000000">
                <a:alpha val="75000"/>
              </a:srgbClr>
            </a:outerShdw>
          </a:effectLst>
        </p:spPr>
      </p:pic>
      <p:pic>
        <p:nvPicPr>
          <p:cNvPr id="3" name="psoriasi derm (3).jpg" descr="psoriasi derm (3).jpg">
            <a:extLst>
              <a:ext uri="{FF2B5EF4-FFF2-40B4-BE49-F238E27FC236}">
                <a16:creationId xmlns:a16="http://schemas.microsoft.com/office/drawing/2014/main" id="{E1981C32-17B9-2E47-8D90-96F75729E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8927" t="63" r="24703"/>
          <a:stretch>
            <a:fillRect/>
          </a:stretch>
        </p:blipFill>
        <p:spPr>
          <a:xfrm>
            <a:off x="840186" y="427171"/>
            <a:ext cx="4235742" cy="5632197"/>
          </a:xfrm>
          <a:prstGeom prst="rect">
            <a:avLst/>
          </a:prstGeom>
          <a:ln>
            <a:solidFill>
              <a:srgbClr val="FFFFFF"/>
            </a:solidFill>
            <a:miter lim="400000"/>
          </a:ln>
          <a:effectLst>
            <a:outerShdw blurRad="63500" dist="127000" dir="3240000" rotWithShape="0">
              <a:srgbClr val="000000">
                <a:alpha val="75000"/>
              </a:srgbClr>
            </a:outerShdw>
          </a:effectLst>
        </p:spPr>
      </p:pic>
      <p:sp>
        <p:nvSpPr>
          <p:cNvPr id="4" name="dermatitis">
            <a:extLst>
              <a:ext uri="{FF2B5EF4-FFF2-40B4-BE49-F238E27FC236}">
                <a16:creationId xmlns:a16="http://schemas.microsoft.com/office/drawing/2014/main" id="{A28FE1F4-32E6-2049-9681-DEEC83F99376}"/>
              </a:ext>
            </a:extLst>
          </p:cNvPr>
          <p:cNvSpPr txBox="1"/>
          <p:nvPr/>
        </p:nvSpPr>
        <p:spPr>
          <a:xfrm>
            <a:off x="7951410" y="6208224"/>
            <a:ext cx="1884163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/>
            <a:r>
              <a:rPr sz="2400" b="1" dirty="0"/>
              <a:t>dermatitis</a:t>
            </a:r>
          </a:p>
        </p:txBody>
      </p:sp>
      <p:sp>
        <p:nvSpPr>
          <p:cNvPr id="5" name="psoriasis">
            <a:extLst>
              <a:ext uri="{FF2B5EF4-FFF2-40B4-BE49-F238E27FC236}">
                <a16:creationId xmlns:a16="http://schemas.microsoft.com/office/drawing/2014/main" id="{DE180E1A-7ABA-C24F-ABB8-D4D0BF8E7419}"/>
              </a:ext>
            </a:extLst>
          </p:cNvPr>
          <p:cNvSpPr txBox="1"/>
          <p:nvPr/>
        </p:nvSpPr>
        <p:spPr>
          <a:xfrm>
            <a:off x="2098541" y="6211125"/>
            <a:ext cx="1719031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/>
            <a:r>
              <a:rPr sz="2400" b="1" dirty="0"/>
              <a:t>psoriasis</a:t>
            </a:r>
          </a:p>
        </p:txBody>
      </p:sp>
    </p:spTree>
    <p:extLst>
      <p:ext uri="{BB962C8B-B14F-4D97-AF65-F5344CB8AC3E}">
        <p14:creationId xmlns:p14="http://schemas.microsoft.com/office/powerpoint/2010/main" val="2212736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624647,005.jpeg" descr="624647,005.jpeg">
            <a:extLst>
              <a:ext uri="{FF2B5EF4-FFF2-40B4-BE49-F238E27FC236}">
                <a16:creationId xmlns:a16="http://schemas.microsoft.com/office/drawing/2014/main" id="{453D8F1D-8F14-2249-9311-73E2FD03A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5665" y="0"/>
            <a:ext cx="10334846" cy="688989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34052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EE8202-DB3B-C543-83C4-EB7ED5091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it-IT" dirty="0"/>
              <a:t>In the </a:t>
            </a:r>
            <a:r>
              <a:rPr lang="it-IT" dirty="0" err="1"/>
              <a:t>real</a:t>
            </a:r>
            <a:r>
              <a:rPr lang="it-IT" dirty="0"/>
              <a:t> </a:t>
            </a:r>
            <a:r>
              <a:rPr lang="it-IT" dirty="0" err="1"/>
              <a:t>clinical</a:t>
            </a:r>
            <a:r>
              <a:rPr lang="it-IT" dirty="0"/>
              <a:t> </a:t>
            </a:r>
            <a:r>
              <a:rPr lang="it-IT" dirty="0" err="1"/>
              <a:t>setting</a:t>
            </a:r>
            <a:r>
              <a:rPr lang="it-IT" dirty="0"/>
              <a:t> the </a:t>
            </a:r>
            <a:r>
              <a:rPr lang="it-IT" dirty="0" err="1"/>
              <a:t>diagnosis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often</a:t>
            </a:r>
            <a:r>
              <a:rPr lang="it-IT" dirty="0"/>
              <a:t> </a:t>
            </a:r>
            <a:r>
              <a:rPr lang="it-IT" dirty="0" err="1"/>
              <a:t>straight-forward</a:t>
            </a:r>
            <a:endParaRPr lang="it-IT" dirty="0">
              <a:highlight>
                <a:srgbClr val="00FF00"/>
              </a:highlight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615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C52D3BC-8249-3C46-A9D8-CC66D0354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1. </a:t>
            </a:r>
            <a:r>
              <a:rPr lang="it-IT" dirty="0" err="1"/>
              <a:t>Placing</a:t>
            </a:r>
            <a:r>
              <a:rPr lang="it-IT" dirty="0"/>
              <a:t> </a:t>
            </a:r>
            <a:r>
              <a:rPr lang="it-IT" dirty="0" err="1"/>
              <a:t>dermoscopy</a:t>
            </a:r>
            <a:r>
              <a:rPr lang="it-IT" dirty="0"/>
              <a:t> in the </a:t>
            </a:r>
            <a:r>
              <a:rPr lang="it-IT" dirty="0" err="1"/>
              <a:t>daily</a:t>
            </a:r>
            <a:r>
              <a:rPr lang="it-IT" dirty="0"/>
              <a:t> </a:t>
            </a:r>
            <a:r>
              <a:rPr lang="it-IT" dirty="0" err="1"/>
              <a:t>clinical</a:t>
            </a:r>
            <a:r>
              <a:rPr lang="it-IT" dirty="0"/>
              <a:t> routine </a:t>
            </a:r>
            <a:r>
              <a:rPr lang="it-IT" dirty="0">
                <a:highlight>
                  <a:srgbClr val="00FF00"/>
                </a:highlight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034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016-10-31 18.08.15.jpg" descr="2016-10-31 18.08.15.jpg">
            <a:extLst>
              <a:ext uri="{FF2B5EF4-FFF2-40B4-BE49-F238E27FC236}">
                <a16:creationId xmlns:a16="http://schemas.microsoft.com/office/drawing/2014/main" id="{FFFC394B-0469-A747-9BA3-DC34120E9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71777" y="191386"/>
            <a:ext cx="4848446" cy="64645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63068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ymptoms-of-atopic-dermatitis.jpg" descr="Symptoms-of-atopic-dermatitis.jpg">
            <a:extLst>
              <a:ext uri="{FF2B5EF4-FFF2-40B4-BE49-F238E27FC236}">
                <a16:creationId xmlns:a16="http://schemas.microsoft.com/office/drawing/2014/main" id="{0A5C95ED-2C6B-704D-B6B7-9E3650326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4629" y="84175"/>
            <a:ext cx="8890000" cy="66675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67215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37899.005.jpg" descr="137899.005.jpg">
            <a:extLst>
              <a:ext uri="{FF2B5EF4-FFF2-40B4-BE49-F238E27FC236}">
                <a16:creationId xmlns:a16="http://schemas.microsoft.com/office/drawing/2014/main" id="{EC926EBF-1B37-3F4F-A6BA-5E68B4315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5385" y="148855"/>
            <a:ext cx="8761229" cy="657092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1887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AFDEB8-FA4D-D74F-A3FF-290D77996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Dermoscopy is a part of the clinical examination</a:t>
            </a:r>
            <a:endParaRPr lang="en-US" dirty="0">
              <a:highlight>
                <a:srgbClr val="00FF00"/>
              </a:highlight>
            </a:endParaRPr>
          </a:p>
          <a:p>
            <a:pPr marL="0" indent="0">
              <a:buNone/>
            </a:pPr>
            <a:r>
              <a:rPr lang="en-US" dirty="0"/>
              <a:t>2. Dermoscopy makes sense only within a specific clinical differential diagnosis!!!</a:t>
            </a:r>
            <a:endParaRPr lang="en-US" dirty="0">
              <a:highlight>
                <a:srgbClr val="00FF00"/>
              </a:highligh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679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F3049E5-C15A-CB40-9F32-AC89CBBB8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Diagnosis… </a:t>
            </a:r>
            <a:endParaRPr lang="en-US" dirty="0">
              <a:highlight>
                <a:srgbClr val="00FF00"/>
              </a:highlight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Clinical examination</a:t>
            </a:r>
            <a:endParaRPr lang="en-US" dirty="0">
              <a:highlight>
                <a:srgbClr val="00FF00"/>
              </a:highlight>
            </a:endParaRPr>
          </a:p>
          <a:p>
            <a:r>
              <a:rPr lang="en-US" dirty="0"/>
              <a:t>Laboratory investigations</a:t>
            </a:r>
            <a:endParaRPr lang="en-US" dirty="0">
              <a:highlight>
                <a:srgbClr val="00FF00"/>
              </a:highlight>
            </a:endParaRPr>
          </a:p>
          <a:p>
            <a:r>
              <a:rPr lang="en-US" dirty="0"/>
              <a:t>Imaging examinations</a:t>
            </a:r>
            <a:endParaRPr lang="en-US" dirty="0">
              <a:highlight>
                <a:srgbClr val="00FF00"/>
              </a:highlight>
            </a:endParaRPr>
          </a:p>
          <a:p>
            <a:r>
              <a:rPr lang="en-US" dirty="0"/>
              <a:t>???</a:t>
            </a:r>
            <a:endParaRPr lang="en-US" dirty="0">
              <a:highlight>
                <a:srgbClr val="00FF00"/>
              </a:highlight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52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lpation">
            <a:extLst>
              <a:ext uri="{FF2B5EF4-FFF2-40B4-BE49-F238E27FC236}">
                <a16:creationId xmlns:a16="http://schemas.microsoft.com/office/drawing/2014/main" id="{97A03930-CDFC-A640-9D74-A800564ACBDE}"/>
              </a:ext>
            </a:extLst>
          </p:cNvPr>
          <p:cNvSpPr/>
          <p:nvPr/>
        </p:nvSpPr>
        <p:spPr>
          <a:xfrm>
            <a:off x="8315084" y="0"/>
            <a:ext cx="3876916" cy="2636286"/>
          </a:xfrm>
          <a:prstGeom prst="roundRect">
            <a:avLst>
              <a:gd name="adj" fmla="val 5582"/>
            </a:avLst>
          </a:prstGeom>
          <a:solidFill>
            <a:srgbClr val="FF410E">
              <a:alpha val="50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palpation</a:t>
            </a:r>
          </a:p>
        </p:txBody>
      </p:sp>
      <p:sp>
        <p:nvSpPr>
          <p:cNvPr id="11" name="scratching">
            <a:extLst>
              <a:ext uri="{FF2B5EF4-FFF2-40B4-BE49-F238E27FC236}">
                <a16:creationId xmlns:a16="http://schemas.microsoft.com/office/drawing/2014/main" id="{1FB212E3-3A65-CF43-A7FC-08639B4829DF}"/>
              </a:ext>
            </a:extLst>
          </p:cNvPr>
          <p:cNvSpPr/>
          <p:nvPr/>
        </p:nvSpPr>
        <p:spPr>
          <a:xfrm>
            <a:off x="0" y="3343300"/>
            <a:ext cx="4132713" cy="3514700"/>
          </a:xfrm>
          <a:prstGeom prst="roundRect">
            <a:avLst>
              <a:gd name="adj" fmla="val 5102"/>
            </a:avLst>
          </a:prstGeom>
          <a:solidFill>
            <a:srgbClr val="67BCFF">
              <a:alpha val="50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  <a:p>
            <a:pPr>
              <a:defRPr sz="3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  <a:p>
            <a:pPr>
              <a:defRPr sz="3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t>scratching</a:t>
            </a:r>
          </a:p>
        </p:txBody>
      </p:sp>
      <p:sp>
        <p:nvSpPr>
          <p:cNvPr id="12" name="diascopy">
            <a:extLst>
              <a:ext uri="{FF2B5EF4-FFF2-40B4-BE49-F238E27FC236}">
                <a16:creationId xmlns:a16="http://schemas.microsoft.com/office/drawing/2014/main" id="{11FB7CD3-A68B-D540-83E0-636AD3533874}"/>
              </a:ext>
            </a:extLst>
          </p:cNvPr>
          <p:cNvSpPr/>
          <p:nvPr/>
        </p:nvSpPr>
        <p:spPr>
          <a:xfrm>
            <a:off x="7853446" y="1849079"/>
            <a:ext cx="4338554" cy="4991909"/>
          </a:xfrm>
          <a:prstGeom prst="roundRect">
            <a:avLst>
              <a:gd name="adj" fmla="val 4567"/>
            </a:avLst>
          </a:prstGeom>
          <a:solidFill>
            <a:srgbClr val="A5FB7C">
              <a:alpha val="50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>
              <a:defRPr sz="3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diascopy</a:t>
            </a:r>
          </a:p>
        </p:txBody>
      </p:sp>
      <p:sp>
        <p:nvSpPr>
          <p:cNvPr id="14" name="symptoms">
            <a:extLst>
              <a:ext uri="{FF2B5EF4-FFF2-40B4-BE49-F238E27FC236}">
                <a16:creationId xmlns:a16="http://schemas.microsoft.com/office/drawing/2014/main" id="{6AAFD055-92D5-174F-9CD5-A0978C47DC25}"/>
              </a:ext>
            </a:extLst>
          </p:cNvPr>
          <p:cNvSpPr/>
          <p:nvPr/>
        </p:nvSpPr>
        <p:spPr>
          <a:xfrm>
            <a:off x="4160337" y="3129463"/>
            <a:ext cx="3693109" cy="3711525"/>
          </a:xfrm>
          <a:prstGeom prst="roundRect">
            <a:avLst>
              <a:gd name="adj" fmla="val 6232"/>
            </a:avLst>
          </a:prstGeom>
          <a:solidFill>
            <a:srgbClr val="FFFB3D">
              <a:alpha val="50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>
              <a:defRPr sz="3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symptoms</a:t>
            </a:r>
          </a:p>
        </p:txBody>
      </p:sp>
      <p:sp>
        <p:nvSpPr>
          <p:cNvPr id="15" name="macroscopic inspection">
            <a:extLst>
              <a:ext uri="{FF2B5EF4-FFF2-40B4-BE49-F238E27FC236}">
                <a16:creationId xmlns:a16="http://schemas.microsoft.com/office/drawing/2014/main" id="{D534D4E0-D06B-6F41-B98E-E83928EDE865}"/>
              </a:ext>
            </a:extLst>
          </p:cNvPr>
          <p:cNvSpPr/>
          <p:nvPr/>
        </p:nvSpPr>
        <p:spPr>
          <a:xfrm>
            <a:off x="0" y="0"/>
            <a:ext cx="5822576" cy="4948518"/>
          </a:xfrm>
          <a:prstGeom prst="roundRect">
            <a:avLst>
              <a:gd name="adj" fmla="val 5071"/>
            </a:avLst>
          </a:prstGeom>
          <a:solidFill>
            <a:srgbClr val="FF981B">
              <a:alpha val="50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dirty="0"/>
              <a:t>macroscopic inspection</a:t>
            </a:r>
          </a:p>
        </p:txBody>
      </p:sp>
      <p:sp>
        <p:nvSpPr>
          <p:cNvPr id="13" name="history">
            <a:extLst>
              <a:ext uri="{FF2B5EF4-FFF2-40B4-BE49-F238E27FC236}">
                <a16:creationId xmlns:a16="http://schemas.microsoft.com/office/drawing/2014/main" id="{77E8B41D-33B2-A341-AE2B-E38CCFA7D4BA}"/>
              </a:ext>
            </a:extLst>
          </p:cNvPr>
          <p:cNvSpPr/>
          <p:nvPr/>
        </p:nvSpPr>
        <p:spPr>
          <a:xfrm>
            <a:off x="5232400" y="6298"/>
            <a:ext cx="3082684" cy="3123165"/>
          </a:xfrm>
          <a:prstGeom prst="roundRect">
            <a:avLst>
              <a:gd name="adj" fmla="val 4285"/>
            </a:avLst>
          </a:prstGeom>
          <a:solidFill>
            <a:srgbClr val="8981F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>
              <a:defRPr sz="3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>
              <a:defRPr sz="3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dirty="0"/>
          </a:p>
          <a:p>
            <a:pPr>
              <a:defRPr sz="360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r>
              <a:rPr dirty="0"/>
              <a:t>history</a:t>
            </a:r>
          </a:p>
        </p:txBody>
      </p:sp>
      <p:pic>
        <p:nvPicPr>
          <p:cNvPr id="16" name="target1-300.png" descr="target1-300.png">
            <a:extLst>
              <a:ext uri="{FF2B5EF4-FFF2-40B4-BE49-F238E27FC236}">
                <a16:creationId xmlns:a16="http://schemas.microsoft.com/office/drawing/2014/main" id="{1FB51FD3-9C1E-0B45-97A5-8485C3A5606E}"/>
              </a:ext>
            </a:extLst>
          </p:cNvPr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22576" y="2786413"/>
            <a:ext cx="1594403" cy="184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549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A5A99F64-56BB-214D-8193-8A3479E5D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33906" y="259325"/>
            <a:ext cx="7924189" cy="63393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36146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C380D20A-F9AB-8648-B7BA-0B38B5FE5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rcRect l="8198"/>
          <a:stretch>
            <a:fillRect/>
          </a:stretch>
        </p:blipFill>
        <p:spPr>
          <a:xfrm>
            <a:off x="287396" y="1330848"/>
            <a:ext cx="5578429" cy="455745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7F0F5EE2-4DB7-3A40-90BF-8235FCE5E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rcRect l="8123" r="15511" b="5945"/>
          <a:stretch>
            <a:fillRect/>
          </a:stretch>
        </p:blipFill>
        <p:spPr>
          <a:xfrm>
            <a:off x="6329117" y="1325721"/>
            <a:ext cx="5578403" cy="456770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52642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0CDA402A-5ACA-CF49-9F18-E254A6A87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66124" y="217802"/>
            <a:ext cx="4259753" cy="642239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92950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09009.01.jpg" descr="409009.01.jpg">
            <a:extLst>
              <a:ext uri="{FF2B5EF4-FFF2-40B4-BE49-F238E27FC236}">
                <a16:creationId xmlns:a16="http://schemas.microsoft.com/office/drawing/2014/main" id="{8560BB28-5894-CD4F-A2C9-F226D0769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47521" y="167640"/>
            <a:ext cx="8696959" cy="65227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04150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08988.001.jpg" descr="408988.001.jpg">
            <a:extLst>
              <a:ext uri="{FF2B5EF4-FFF2-40B4-BE49-F238E27FC236}">
                <a16:creationId xmlns:a16="http://schemas.microsoft.com/office/drawing/2014/main" id="{9536B78B-D49C-1D4C-9FCD-A51C13179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rcRect l="14942" t="13349" r="11469" b="13061"/>
          <a:stretch>
            <a:fillRect/>
          </a:stretch>
        </p:blipFill>
        <p:spPr>
          <a:xfrm>
            <a:off x="4673600" y="1142673"/>
            <a:ext cx="7335520" cy="55016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409009.01.jpg" descr="409009.01.jpg">
            <a:extLst>
              <a:ext uri="{FF2B5EF4-FFF2-40B4-BE49-F238E27FC236}">
                <a16:creationId xmlns:a16="http://schemas.microsoft.com/office/drawing/2014/main" id="{CB97CE27-0CE6-2A4F-8374-FD8C5D9003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240" y="162560"/>
            <a:ext cx="5191323" cy="389349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108922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85</Words>
  <Application>Microsoft Macintosh PowerPoint</Application>
  <PresentationFormat>Widescreen</PresentationFormat>
  <Paragraphs>43</Paragraphs>
  <Slides>23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Gill Sans</vt:lpstr>
      <vt:lpstr>Tema di Office</vt:lpstr>
      <vt:lpstr>Dermoscopy in general dermatology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Thomas Lione</dc:creator>
  <cp:lastModifiedBy>Thomas Lione</cp:lastModifiedBy>
  <cp:revision>12</cp:revision>
  <dcterms:created xsi:type="dcterms:W3CDTF">2018-09-28T07:46:14Z</dcterms:created>
  <dcterms:modified xsi:type="dcterms:W3CDTF">2018-10-24T13:17:41Z</dcterms:modified>
</cp:coreProperties>
</file>